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305" r:id="rId4"/>
    <p:sldId id="303" r:id="rId5"/>
    <p:sldId id="306" r:id="rId6"/>
    <p:sldId id="308" r:id="rId7"/>
    <p:sldId id="261" r:id="rId8"/>
    <p:sldId id="309" r:id="rId9"/>
    <p:sldId id="310" r:id="rId10"/>
    <p:sldId id="311" r:id="rId11"/>
    <p:sldId id="312" r:id="rId12"/>
    <p:sldId id="319" r:id="rId13"/>
    <p:sldId id="314" r:id="rId14"/>
    <p:sldId id="313" r:id="rId15"/>
    <p:sldId id="315" r:id="rId16"/>
    <p:sldId id="316" r:id="rId17"/>
    <p:sldId id="290" r:id="rId18"/>
    <p:sldId id="317" r:id="rId19"/>
    <p:sldId id="318" r:id="rId20"/>
    <p:sldId id="297" r:id="rId21"/>
    <p:sldId id="302" r:id="rId22"/>
    <p:sldId id="322" r:id="rId23"/>
    <p:sldId id="32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660"/>
  </p:normalViewPr>
  <p:slideViewPr>
    <p:cSldViewPr snapToGrid="0">
      <p:cViewPr varScale="1">
        <p:scale>
          <a:sx n="73" d="100"/>
          <a:sy n="73" d="100"/>
        </p:scale>
        <p:origin x="49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12"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8" indent="0" algn="ctr">
              <a:buNone/>
              <a:defRPr sz="1600"/>
            </a:lvl7pPr>
            <a:lvl8pPr marL="3200480" indent="0" algn="ctr">
              <a:buNone/>
              <a:defRPr sz="1600"/>
            </a:lvl8pPr>
            <a:lvl9pPr marL="3657692"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C87626-5226-4E71-BA33-E08B5BF2F926}" type="datetimeFigureOut">
              <a:rPr lang="en-US" smtClean="0"/>
              <a:t>30.03.2020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A8F0C-6B01-43E3-9A45-5682B82E64FE}" type="slidenum">
              <a:rPr lang="en-US" smtClean="0"/>
              <a:t>‹#›</a:t>
            </a:fld>
            <a:endParaRPr lang="en-US"/>
          </a:p>
        </p:txBody>
      </p:sp>
    </p:spTree>
    <p:extLst>
      <p:ext uri="{BB962C8B-B14F-4D97-AF65-F5344CB8AC3E}">
        <p14:creationId xmlns:p14="http://schemas.microsoft.com/office/powerpoint/2010/main" val="2619543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C87626-5226-4E71-BA33-E08B5BF2F926}" type="datetimeFigureOut">
              <a:rPr lang="en-US" smtClean="0"/>
              <a:t>30.03.2020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A8F0C-6B01-43E3-9A45-5682B82E64FE}" type="slidenum">
              <a:rPr lang="en-US" smtClean="0"/>
              <a:t>‹#›</a:t>
            </a:fld>
            <a:endParaRPr lang="en-US"/>
          </a:p>
        </p:txBody>
      </p:sp>
    </p:spTree>
    <p:extLst>
      <p:ext uri="{BB962C8B-B14F-4D97-AF65-F5344CB8AC3E}">
        <p14:creationId xmlns:p14="http://schemas.microsoft.com/office/powerpoint/2010/main" val="1315540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C87626-5226-4E71-BA33-E08B5BF2F926}" type="datetimeFigureOut">
              <a:rPr lang="en-US" smtClean="0"/>
              <a:t>30.03.2020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A8F0C-6B01-43E3-9A45-5682B82E64FE}" type="slidenum">
              <a:rPr lang="en-US" smtClean="0"/>
              <a:t>‹#›</a:t>
            </a:fld>
            <a:endParaRPr lang="en-US"/>
          </a:p>
        </p:txBody>
      </p:sp>
    </p:spTree>
    <p:extLst>
      <p:ext uri="{BB962C8B-B14F-4D97-AF65-F5344CB8AC3E}">
        <p14:creationId xmlns:p14="http://schemas.microsoft.com/office/powerpoint/2010/main" val="3366283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C87626-5226-4E71-BA33-E08B5BF2F926}" type="datetimeFigureOut">
              <a:rPr lang="en-US" smtClean="0"/>
              <a:t>30.03.2020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A8F0C-6B01-43E3-9A45-5682B82E64FE}" type="slidenum">
              <a:rPr lang="en-US" smtClean="0"/>
              <a:t>‹#›</a:t>
            </a:fld>
            <a:endParaRPr lang="en-US"/>
          </a:p>
        </p:txBody>
      </p:sp>
    </p:spTree>
    <p:extLst>
      <p:ext uri="{BB962C8B-B14F-4D97-AF65-F5344CB8AC3E}">
        <p14:creationId xmlns:p14="http://schemas.microsoft.com/office/powerpoint/2010/main" val="584665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3"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3" y="4589465"/>
            <a:ext cx="10515600" cy="1500187"/>
          </a:xfrm>
        </p:spPr>
        <p:txBody>
          <a:bodyPr/>
          <a:lstStyle>
            <a:lvl1pPr marL="0" indent="0">
              <a:buNone/>
              <a:defRPr sz="2400">
                <a:solidFill>
                  <a:schemeClr val="tx1">
                    <a:tint val="75000"/>
                  </a:schemeClr>
                </a:solidFill>
              </a:defRPr>
            </a:lvl1pPr>
            <a:lvl2pPr marL="457212" indent="0">
              <a:buNone/>
              <a:defRPr sz="2000">
                <a:solidFill>
                  <a:schemeClr val="tx1">
                    <a:tint val="75000"/>
                  </a:schemeClr>
                </a:solidFill>
              </a:defRPr>
            </a:lvl2pPr>
            <a:lvl3pPr marL="914423" indent="0">
              <a:buNone/>
              <a:defRPr sz="1801">
                <a:solidFill>
                  <a:schemeClr val="tx1">
                    <a:tint val="75000"/>
                  </a:schemeClr>
                </a:solidFill>
              </a:defRPr>
            </a:lvl3pPr>
            <a:lvl4pPr marL="1371634" indent="0">
              <a:buNone/>
              <a:defRPr sz="1600">
                <a:solidFill>
                  <a:schemeClr val="tx1">
                    <a:tint val="75000"/>
                  </a:schemeClr>
                </a:solidFill>
              </a:defRPr>
            </a:lvl4pPr>
            <a:lvl5pPr marL="1828846" indent="0">
              <a:buNone/>
              <a:defRPr sz="1600">
                <a:solidFill>
                  <a:schemeClr val="tx1">
                    <a:tint val="75000"/>
                  </a:schemeClr>
                </a:solidFill>
              </a:defRPr>
            </a:lvl5pPr>
            <a:lvl6pPr marL="2286057" indent="0">
              <a:buNone/>
              <a:defRPr sz="1600">
                <a:solidFill>
                  <a:schemeClr val="tx1">
                    <a:tint val="75000"/>
                  </a:schemeClr>
                </a:solidFill>
              </a:defRPr>
            </a:lvl6pPr>
            <a:lvl7pPr marL="2743268" indent="0">
              <a:buNone/>
              <a:defRPr sz="1600">
                <a:solidFill>
                  <a:schemeClr val="tx1">
                    <a:tint val="75000"/>
                  </a:schemeClr>
                </a:solidFill>
              </a:defRPr>
            </a:lvl7pPr>
            <a:lvl8pPr marL="3200480" indent="0">
              <a:buNone/>
              <a:defRPr sz="1600">
                <a:solidFill>
                  <a:schemeClr val="tx1">
                    <a:tint val="75000"/>
                  </a:schemeClr>
                </a:solidFill>
              </a:defRPr>
            </a:lvl8pPr>
            <a:lvl9pPr marL="3657692"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1C87626-5226-4E71-BA33-E08B5BF2F926}" type="datetimeFigureOut">
              <a:rPr lang="en-US" smtClean="0"/>
              <a:t>30.03.2020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A8F0C-6B01-43E3-9A45-5682B82E64FE}" type="slidenum">
              <a:rPr lang="en-US" smtClean="0"/>
              <a:t>‹#›</a:t>
            </a:fld>
            <a:endParaRPr lang="en-US"/>
          </a:p>
        </p:txBody>
      </p:sp>
    </p:spTree>
    <p:extLst>
      <p:ext uri="{BB962C8B-B14F-4D97-AF65-F5344CB8AC3E}">
        <p14:creationId xmlns:p14="http://schemas.microsoft.com/office/powerpoint/2010/main" val="3166727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C87626-5226-4E71-BA33-E08B5BF2F926}" type="datetimeFigureOut">
              <a:rPr lang="en-US" smtClean="0"/>
              <a:t>30.03.2020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AA8F0C-6B01-43E3-9A45-5682B82E64FE}" type="slidenum">
              <a:rPr lang="en-US" smtClean="0"/>
              <a:t>‹#›</a:t>
            </a:fld>
            <a:endParaRPr lang="en-US"/>
          </a:p>
        </p:txBody>
      </p:sp>
    </p:spTree>
    <p:extLst>
      <p:ext uri="{BB962C8B-B14F-4D97-AF65-F5344CB8AC3E}">
        <p14:creationId xmlns:p14="http://schemas.microsoft.com/office/powerpoint/2010/main" val="2260075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91" y="1681163"/>
            <a:ext cx="5157787" cy="823912"/>
          </a:xfrm>
        </p:spPr>
        <p:txBody>
          <a:bodyPr anchor="b"/>
          <a:lstStyle>
            <a:lvl1pPr marL="0" indent="0">
              <a:buNone/>
              <a:defRPr sz="2400" b="1"/>
            </a:lvl1pPr>
            <a:lvl2pPr marL="457212"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8" indent="0">
              <a:buNone/>
              <a:defRPr sz="1600" b="1"/>
            </a:lvl7pPr>
            <a:lvl8pPr marL="3200480" indent="0">
              <a:buNone/>
              <a:defRPr sz="1600" b="1"/>
            </a:lvl8pPr>
            <a:lvl9pPr marL="3657692"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1" y="2505076"/>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12"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8" indent="0">
              <a:buNone/>
              <a:defRPr sz="1600" b="1"/>
            </a:lvl7pPr>
            <a:lvl8pPr marL="3200480" indent="0">
              <a:buNone/>
              <a:defRPr sz="1600" b="1"/>
            </a:lvl8pPr>
            <a:lvl9pPr marL="3657692"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3" y="2505076"/>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C87626-5226-4E71-BA33-E08B5BF2F926}" type="datetimeFigureOut">
              <a:rPr lang="en-US" smtClean="0"/>
              <a:t>30.03.2020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AA8F0C-6B01-43E3-9A45-5682B82E64FE}" type="slidenum">
              <a:rPr lang="en-US" smtClean="0"/>
              <a:t>‹#›</a:t>
            </a:fld>
            <a:endParaRPr lang="en-US"/>
          </a:p>
        </p:txBody>
      </p:sp>
    </p:spTree>
    <p:extLst>
      <p:ext uri="{BB962C8B-B14F-4D97-AF65-F5344CB8AC3E}">
        <p14:creationId xmlns:p14="http://schemas.microsoft.com/office/powerpoint/2010/main" val="608712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C87626-5226-4E71-BA33-E08B5BF2F926}" type="datetimeFigureOut">
              <a:rPr lang="en-US" smtClean="0"/>
              <a:t>30.03.2020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AA8F0C-6B01-43E3-9A45-5682B82E64FE}" type="slidenum">
              <a:rPr lang="en-US" smtClean="0"/>
              <a:t>‹#›</a:t>
            </a:fld>
            <a:endParaRPr lang="en-US"/>
          </a:p>
        </p:txBody>
      </p:sp>
    </p:spTree>
    <p:extLst>
      <p:ext uri="{BB962C8B-B14F-4D97-AF65-F5344CB8AC3E}">
        <p14:creationId xmlns:p14="http://schemas.microsoft.com/office/powerpoint/2010/main" val="3857765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C87626-5226-4E71-BA33-E08B5BF2F926}" type="datetimeFigureOut">
              <a:rPr lang="en-US" smtClean="0"/>
              <a:t>30.03.2020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AA8F0C-6B01-43E3-9A45-5682B82E64FE}" type="slidenum">
              <a:rPr lang="en-US" smtClean="0"/>
              <a:t>‹#›</a:t>
            </a:fld>
            <a:endParaRPr lang="en-US"/>
          </a:p>
        </p:txBody>
      </p:sp>
    </p:spTree>
    <p:extLst>
      <p:ext uri="{BB962C8B-B14F-4D97-AF65-F5344CB8AC3E}">
        <p14:creationId xmlns:p14="http://schemas.microsoft.com/office/powerpoint/2010/main" val="1640330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6"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90"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91" y="2057400"/>
            <a:ext cx="3932236" cy="3811588"/>
          </a:xfrm>
        </p:spPr>
        <p:txBody>
          <a:bodyPr/>
          <a:lstStyle>
            <a:lvl1pPr marL="0" indent="0">
              <a:buNone/>
              <a:defRPr sz="1600"/>
            </a:lvl1pPr>
            <a:lvl2pPr marL="457212"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8" indent="0">
              <a:buNone/>
              <a:defRPr sz="1001"/>
            </a:lvl7pPr>
            <a:lvl8pPr marL="3200480" indent="0">
              <a:buNone/>
              <a:defRPr sz="1001"/>
            </a:lvl8pPr>
            <a:lvl9pPr marL="3657692"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fld id="{F1C87626-5226-4E71-BA33-E08B5BF2F926}" type="datetimeFigureOut">
              <a:rPr lang="en-US" smtClean="0"/>
              <a:t>30.03.2020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AA8F0C-6B01-43E3-9A45-5682B82E64FE}" type="slidenum">
              <a:rPr lang="en-US" smtClean="0"/>
              <a:t>‹#›</a:t>
            </a:fld>
            <a:endParaRPr lang="en-US"/>
          </a:p>
        </p:txBody>
      </p:sp>
    </p:spTree>
    <p:extLst>
      <p:ext uri="{BB962C8B-B14F-4D97-AF65-F5344CB8AC3E}">
        <p14:creationId xmlns:p14="http://schemas.microsoft.com/office/powerpoint/2010/main" val="2754033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6"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90" y="987425"/>
            <a:ext cx="6172201" cy="4873625"/>
          </a:xfrm>
        </p:spPr>
        <p:txBody>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8" indent="0">
              <a:buNone/>
              <a:defRPr sz="2000"/>
            </a:lvl7pPr>
            <a:lvl8pPr marL="3200480" indent="0">
              <a:buNone/>
              <a:defRPr sz="2000"/>
            </a:lvl8pPr>
            <a:lvl9pPr marL="3657692" indent="0">
              <a:buNone/>
              <a:defRPr sz="2000"/>
            </a:lvl9pPr>
          </a:lstStyle>
          <a:p>
            <a:endParaRPr lang="en-US"/>
          </a:p>
        </p:txBody>
      </p:sp>
      <p:sp>
        <p:nvSpPr>
          <p:cNvPr id="4" name="Text Placeholder 3"/>
          <p:cNvSpPr>
            <a:spLocks noGrp="1"/>
          </p:cNvSpPr>
          <p:nvPr>
            <p:ph type="body" sz="half" idx="2"/>
          </p:nvPr>
        </p:nvSpPr>
        <p:spPr>
          <a:xfrm>
            <a:off x="839791" y="2057400"/>
            <a:ext cx="3932236" cy="3811588"/>
          </a:xfrm>
        </p:spPr>
        <p:txBody>
          <a:bodyPr/>
          <a:lstStyle>
            <a:lvl1pPr marL="0" indent="0">
              <a:buNone/>
              <a:defRPr sz="1600"/>
            </a:lvl1pPr>
            <a:lvl2pPr marL="457212"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8" indent="0">
              <a:buNone/>
              <a:defRPr sz="1001"/>
            </a:lvl7pPr>
            <a:lvl8pPr marL="3200480" indent="0">
              <a:buNone/>
              <a:defRPr sz="1001"/>
            </a:lvl8pPr>
            <a:lvl9pPr marL="3657692"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fld id="{F1C87626-5226-4E71-BA33-E08B5BF2F926}" type="datetimeFigureOut">
              <a:rPr lang="en-US" smtClean="0"/>
              <a:t>30.03.2020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AA8F0C-6B01-43E3-9A45-5682B82E64FE}" type="slidenum">
              <a:rPr lang="en-US" smtClean="0"/>
              <a:t>‹#›</a:t>
            </a:fld>
            <a:endParaRPr lang="en-US"/>
          </a:p>
        </p:txBody>
      </p:sp>
    </p:spTree>
    <p:extLst>
      <p:ext uri="{BB962C8B-B14F-4D97-AF65-F5344CB8AC3E}">
        <p14:creationId xmlns:p14="http://schemas.microsoft.com/office/powerpoint/2010/main" val="3437792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4"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4"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C87626-5226-4E71-BA33-E08B5BF2F926}" type="datetimeFigureOut">
              <a:rPr lang="en-US" smtClean="0"/>
              <a:t>30.03.2020</a:t>
            </a:fld>
            <a:endParaRPr lang="en-US"/>
          </a:p>
        </p:txBody>
      </p:sp>
      <p:sp>
        <p:nvSpPr>
          <p:cNvPr id="5" name="Footer Placeholder 4"/>
          <p:cNvSpPr>
            <a:spLocks noGrp="1"/>
          </p:cNvSpPr>
          <p:nvPr>
            <p:ph type="ftr" sz="quarter" idx="3"/>
          </p:nvPr>
        </p:nvSpPr>
        <p:spPr>
          <a:xfrm>
            <a:off x="4038604"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AA8F0C-6B01-43E3-9A45-5682B82E64FE}" type="slidenum">
              <a:rPr lang="en-US" smtClean="0"/>
              <a:t>‹#›</a:t>
            </a:fld>
            <a:endParaRPr lang="en-US"/>
          </a:p>
        </p:txBody>
      </p:sp>
    </p:spTree>
    <p:extLst>
      <p:ext uri="{BB962C8B-B14F-4D97-AF65-F5344CB8AC3E}">
        <p14:creationId xmlns:p14="http://schemas.microsoft.com/office/powerpoint/2010/main" val="27005890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7" indent="-228607" algn="l" defTabSz="91442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17" indent="-228607"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9" indent="-228607"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1" indent="-228607"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53" indent="-228607"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64" indent="-228607"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7"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7" indent="-228607"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7" indent="-228607"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23" rtl="0" eaLnBrk="1" latinLnBrk="0" hangingPunct="1">
        <a:defRPr sz="1801" kern="1200">
          <a:solidFill>
            <a:schemeClr val="tx1"/>
          </a:solidFill>
          <a:latin typeface="+mn-lt"/>
          <a:ea typeface="+mn-ea"/>
          <a:cs typeface="+mn-cs"/>
        </a:defRPr>
      </a:lvl1pPr>
      <a:lvl2pPr marL="457212"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8"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2" algn="l" defTabSz="914423"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988291" y="1080655"/>
            <a:ext cx="9966036" cy="3814618"/>
          </a:xfrm>
        </p:spPr>
        <p:txBody>
          <a:bodyPr>
            <a:normAutofit fontScale="90000"/>
          </a:bodyPr>
          <a:lstStyle/>
          <a:p>
            <a:pPr>
              <a:lnSpc>
                <a:spcPct val="100000"/>
              </a:lnSpc>
              <a:spcBef>
                <a:spcPts val="0"/>
              </a:spcBef>
            </a:pPr>
            <a:r>
              <a:rPr lang="en-US" sz="2700" dirty="0"/>
              <a:t/>
            </a:r>
            <a:br>
              <a:rPr lang="en-US" sz="2700" dirty="0"/>
            </a:br>
            <a:r>
              <a:rPr lang="en-US" sz="2700" dirty="0"/>
              <a:t/>
            </a:r>
            <a:br>
              <a:rPr lang="en-US" sz="2700" dirty="0"/>
            </a:br>
            <a:r>
              <a:rPr lang="en-US" sz="2700" dirty="0"/>
              <a:t/>
            </a:r>
            <a:br>
              <a:rPr lang="en-US" sz="2700" dirty="0"/>
            </a:br>
            <a:r>
              <a:rPr lang="en-US" sz="2700" dirty="0"/>
              <a:t/>
            </a:r>
            <a:br>
              <a:rPr lang="en-US" sz="2700" dirty="0"/>
            </a:br>
            <a:r>
              <a:rPr lang="en-US" sz="2700" dirty="0"/>
              <a:t/>
            </a:r>
            <a:br>
              <a:rPr lang="en-US" sz="2700" dirty="0"/>
            </a:br>
            <a:r>
              <a:rPr lang="ka-GE" sz="2700" b="1" dirty="0">
                <a:solidFill>
                  <a:prstClr val="black"/>
                </a:solidFill>
              </a:rPr>
              <a:t/>
            </a:r>
            <a:br>
              <a:rPr lang="ka-GE" sz="2700" b="1" dirty="0">
                <a:solidFill>
                  <a:prstClr val="black"/>
                </a:solidFill>
              </a:rPr>
            </a:br>
            <a:r>
              <a:rPr lang="ka-GE" sz="2700" b="1" dirty="0">
                <a:solidFill>
                  <a:prstClr val="black"/>
                </a:solidFill>
              </a:rPr>
              <a:t/>
            </a:r>
            <a:br>
              <a:rPr lang="ka-GE" sz="2700" b="1" dirty="0">
                <a:solidFill>
                  <a:prstClr val="black"/>
                </a:solidFill>
              </a:rPr>
            </a:br>
            <a:r>
              <a:rPr lang="ka-GE" sz="2700" b="1" dirty="0">
                <a:solidFill>
                  <a:prstClr val="black"/>
                </a:solidFill>
              </a:rPr>
              <a:t/>
            </a:r>
            <a:br>
              <a:rPr lang="ka-GE" sz="2700" b="1" dirty="0">
                <a:solidFill>
                  <a:prstClr val="black"/>
                </a:solidFill>
              </a:rPr>
            </a:br>
            <a:r>
              <a:rPr lang="ka-GE" sz="2700" b="1" dirty="0">
                <a:solidFill>
                  <a:prstClr val="black"/>
                </a:solidFill>
              </a:rPr>
              <a:t/>
            </a:r>
            <a:br>
              <a:rPr lang="ka-GE" sz="2700" b="1" dirty="0">
                <a:solidFill>
                  <a:prstClr val="black"/>
                </a:solidFill>
              </a:rPr>
            </a:br>
            <a:r>
              <a:rPr lang="ka-GE" sz="2700" b="1" dirty="0">
                <a:solidFill>
                  <a:prstClr val="black"/>
                </a:solidFill>
              </a:rPr>
              <a:t>სს „</a:t>
            </a:r>
            <a:r>
              <a:rPr lang="en-US" sz="2700" b="1" dirty="0">
                <a:solidFill>
                  <a:prstClr val="black"/>
                </a:solidFill>
                <a:latin typeface="Sylfaen" panose="010A0502050306030303" pitchFamily="18" charset="0"/>
              </a:rPr>
              <a:t>RMG Copper“</a:t>
            </a:r>
            <a:r>
              <a:rPr lang="en-US" sz="2700" b="1" dirty="0">
                <a:solidFill>
                  <a:prstClr val="black"/>
                </a:solidFill>
              </a:rPr>
              <a:t/>
            </a:r>
            <a:br>
              <a:rPr lang="en-US" sz="2700" b="1" dirty="0">
                <a:solidFill>
                  <a:prstClr val="black"/>
                </a:solidFill>
              </a:rPr>
            </a:br>
            <a:r>
              <a:rPr lang="en-US" sz="2700" b="1" dirty="0">
                <a:solidFill>
                  <a:prstClr val="black"/>
                </a:solidFill>
              </a:rPr>
              <a:t/>
            </a:r>
            <a:br>
              <a:rPr lang="en-US" sz="2700" b="1" dirty="0">
                <a:solidFill>
                  <a:prstClr val="black"/>
                </a:solidFill>
              </a:rPr>
            </a:br>
            <a:r>
              <a:rPr lang="ka-GE" sz="2700" b="1" dirty="0">
                <a:solidFill>
                  <a:prstClr val="black"/>
                </a:solidFill>
              </a:rPr>
              <a:t>წყლის ქიმიური გაწმენდა</a:t>
            </a:r>
            <a:br>
              <a:rPr lang="ka-GE" sz="2700" b="1" dirty="0">
                <a:solidFill>
                  <a:prstClr val="black"/>
                </a:solidFill>
              </a:rPr>
            </a:br>
            <a:r>
              <a:rPr lang="ka-GE" sz="2700" b="1" dirty="0">
                <a:solidFill>
                  <a:prstClr val="black"/>
                </a:solidFill>
              </a:rPr>
              <a:t/>
            </a:r>
            <a:br>
              <a:rPr lang="ka-GE" sz="2700" b="1" dirty="0">
                <a:solidFill>
                  <a:prstClr val="black"/>
                </a:solidFill>
              </a:rPr>
            </a:br>
            <a:r>
              <a:rPr lang="ka-GE" sz="2700" b="1" dirty="0">
                <a:solidFill>
                  <a:prstClr val="black"/>
                </a:solidFill>
              </a:rPr>
              <a:t>სს „</a:t>
            </a:r>
            <a:r>
              <a:rPr lang="en-US" sz="2700" b="1" dirty="0">
                <a:solidFill>
                  <a:prstClr val="black"/>
                </a:solidFill>
                <a:latin typeface="Sylfaen" panose="010A0502050306030303" pitchFamily="18" charset="0"/>
              </a:rPr>
              <a:t>RMG Copper</a:t>
            </a:r>
            <a:r>
              <a:rPr lang="en-US" sz="2700" b="1" dirty="0">
                <a:solidFill>
                  <a:prstClr val="black"/>
                </a:solidFill>
              </a:rPr>
              <a:t>“-</a:t>
            </a:r>
            <a:r>
              <a:rPr lang="ka-GE" sz="2700" b="1" dirty="0">
                <a:solidFill>
                  <a:prstClr val="black"/>
                </a:solidFill>
              </a:rPr>
              <a:t>ის სპილენძ–პოლიმეტალური კარიერის </a:t>
            </a:r>
            <a:br>
              <a:rPr lang="ka-GE" sz="2700" b="1" dirty="0">
                <a:solidFill>
                  <a:prstClr val="black"/>
                </a:solidFill>
              </a:rPr>
            </a:br>
            <a:r>
              <a:rPr lang="ka-GE" sz="2700" b="1" dirty="0">
                <a:solidFill>
                  <a:prstClr val="black"/>
                </a:solidFill>
              </a:rPr>
              <a:t>ფუჭი ქანების სანაყაროებიდან გამოჟონილი </a:t>
            </a:r>
            <a:br>
              <a:rPr lang="ka-GE" sz="2700" b="1" dirty="0">
                <a:solidFill>
                  <a:prstClr val="black"/>
                </a:solidFill>
              </a:rPr>
            </a:br>
            <a:r>
              <a:rPr lang="ka-GE" sz="2700" b="1" dirty="0">
                <a:solidFill>
                  <a:prstClr val="black"/>
                </a:solidFill>
              </a:rPr>
              <a:t>დაბინძურებული წყლის გამწმენდი ნაგებობების </a:t>
            </a:r>
            <a:br>
              <a:rPr lang="ka-GE" sz="2700" b="1" dirty="0">
                <a:solidFill>
                  <a:prstClr val="black"/>
                </a:solidFill>
              </a:rPr>
            </a:br>
            <a:r>
              <a:rPr lang="ka-GE" sz="2700" b="1" dirty="0">
                <a:solidFill>
                  <a:prstClr val="black"/>
                </a:solidFill>
              </a:rPr>
              <a:t>მოწყობის და ექსპლუატაციის </a:t>
            </a:r>
            <a:r>
              <a:rPr lang="ka-GE" sz="2700" b="1" dirty="0" smtClean="0">
                <a:solidFill>
                  <a:prstClr val="black"/>
                </a:solidFill>
              </a:rPr>
              <a:t>პროექტი</a:t>
            </a:r>
            <a:r>
              <a:rPr lang="ka-GE" sz="2700" b="1" dirty="0"/>
              <a:t/>
            </a:r>
            <a:br>
              <a:rPr lang="ka-GE" sz="2700" b="1" dirty="0"/>
            </a:br>
            <a:r>
              <a:rPr lang="en-US" sz="2700" b="1" dirty="0"/>
              <a:t/>
            </a:r>
            <a:br>
              <a:rPr lang="en-US" sz="2700" b="1" dirty="0"/>
            </a:br>
            <a:r>
              <a:rPr lang="ka-GE" sz="2700" b="1" dirty="0" err="1" smtClean="0"/>
              <a:t>სკოპინგის</a:t>
            </a:r>
            <a:r>
              <a:rPr lang="ka-GE" sz="2700" b="1" smtClean="0"/>
              <a:t> ანგარიში</a:t>
            </a:r>
            <a:endParaRPr lang="en-US" sz="2700" dirty="0"/>
          </a:p>
        </p:txBody>
      </p:sp>
    </p:spTree>
    <p:extLst>
      <p:ext uri="{BB962C8B-B14F-4D97-AF65-F5344CB8AC3E}">
        <p14:creationId xmlns:p14="http://schemas.microsoft.com/office/powerpoint/2010/main" val="2605726151"/>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58240" y="91441"/>
            <a:ext cx="8130540" cy="441959"/>
          </a:xfrm>
        </p:spPr>
        <p:txBody>
          <a:bodyPr>
            <a:normAutofit/>
          </a:bodyPr>
          <a:lstStyle/>
          <a:p>
            <a:r>
              <a:rPr lang="ka-GE" sz="1800" b="1" dirty="0" smtClean="0">
                <a:latin typeface="+mn-lt"/>
              </a:rPr>
              <a:t>წყლის </a:t>
            </a:r>
            <a:r>
              <a:rPr lang="ka-GE" sz="1800" b="1" dirty="0">
                <a:latin typeface="+mn-lt"/>
              </a:rPr>
              <a:t>გაწმენდის მეთოდოლოგია</a:t>
            </a:r>
            <a:endParaRPr lang="en-US" sz="1800" b="1" dirty="0">
              <a:latin typeface="+mn-lt"/>
            </a:endParaRPr>
          </a:p>
        </p:txBody>
      </p:sp>
      <p:sp>
        <p:nvSpPr>
          <p:cNvPr id="3" name="Subtitle 2"/>
          <p:cNvSpPr>
            <a:spLocks noGrp="1"/>
          </p:cNvSpPr>
          <p:nvPr>
            <p:ph type="subTitle" idx="1"/>
          </p:nvPr>
        </p:nvSpPr>
        <p:spPr>
          <a:xfrm>
            <a:off x="1097280" y="662940"/>
            <a:ext cx="8549640" cy="4914900"/>
          </a:xfrm>
        </p:spPr>
        <p:txBody>
          <a:bodyPr>
            <a:normAutofit fontScale="55000" lnSpcReduction="20000"/>
          </a:bodyPr>
          <a:lstStyle/>
          <a:p>
            <a:pPr algn="l">
              <a:lnSpc>
                <a:spcPct val="120000"/>
              </a:lnSpc>
              <a:spcBef>
                <a:spcPts val="600"/>
              </a:spcBef>
              <a:spcAft>
                <a:spcPts val="600"/>
              </a:spcAft>
            </a:pPr>
            <a:r>
              <a:rPr lang="ka-GE" sz="2100" b="1" i="1" dirty="0" smtClean="0">
                <a:latin typeface="Sylfaen" panose="010A0502050306030303" pitchFamily="18" charset="0"/>
              </a:rPr>
              <a:t>გამწმენდი ნაგებობა N1 - წყლის </a:t>
            </a:r>
            <a:r>
              <a:rPr lang="ka-GE" sz="2100" b="1" i="1" dirty="0">
                <a:latin typeface="Sylfaen" panose="010A0502050306030303" pitchFamily="18" charset="0"/>
              </a:rPr>
              <a:t>დამუშავების პროცესის </a:t>
            </a:r>
            <a:r>
              <a:rPr lang="ka-GE" sz="2100" b="1" i="1" dirty="0" smtClean="0">
                <a:latin typeface="Sylfaen" panose="010A0502050306030303" pitchFamily="18" charset="0"/>
              </a:rPr>
              <a:t>აღწერა</a:t>
            </a:r>
          </a:p>
          <a:p>
            <a:pPr marL="285750" indent="-285750" algn="just">
              <a:lnSpc>
                <a:spcPct val="120000"/>
              </a:lnSpc>
              <a:spcBef>
                <a:spcPts val="600"/>
              </a:spcBef>
              <a:spcAft>
                <a:spcPts val="600"/>
              </a:spcAft>
              <a:buFont typeface="Wingdings" panose="05000000000000000000" pitchFamily="2" charset="2"/>
              <a:buChar char="Ø"/>
            </a:pPr>
            <a:r>
              <a:rPr lang="ka-GE" sz="2100" dirty="0">
                <a:latin typeface="Sylfaen" panose="010A0502050306030303" pitchFamily="18" charset="0"/>
                <a:ea typeface="Calibri" panose="020F0502020204030204" pitchFamily="34" charset="0"/>
                <a:cs typeface="Times New Roman" panose="02020603050405020304" pitchFamily="18" charset="0"/>
              </a:rPr>
              <a:t>პროცესის პირველი სტადია მოიცავს pH სიდიდის გაზრდას კაუსტიკური სოდის გარკვეული დოზით დამატებით. სტატიკური შემრევი ახორციელებს წყლისა და კაუსტიკური ნაზავის ინტენსიურ შერევას. ამის შემდეგ იზომება pH სიდიდე. სიდიდის მუდმივად შენარჩუნების მიზნით კაუსტიკური სოდის დოზირება განისაზღვრება საკონტროლო სენსორის საშუალებით.</a:t>
            </a:r>
            <a:endParaRPr lang="en-US" sz="2100" dirty="0">
              <a:latin typeface="Sylfaen" panose="010A0502050306030303" pitchFamily="18" charset="0"/>
              <a:ea typeface="Calibri" panose="020F0502020204030204" pitchFamily="34" charset="0"/>
              <a:cs typeface="Times New Roman" panose="02020603050405020304" pitchFamily="18" charset="0"/>
            </a:endParaRPr>
          </a:p>
          <a:p>
            <a:pPr marL="285750" indent="-285750" algn="just">
              <a:lnSpc>
                <a:spcPct val="120000"/>
              </a:lnSpc>
              <a:spcBef>
                <a:spcPts val="600"/>
              </a:spcBef>
              <a:spcAft>
                <a:spcPts val="600"/>
              </a:spcAft>
              <a:buFont typeface="Wingdings" panose="05000000000000000000" pitchFamily="2" charset="2"/>
              <a:buChar char="Ø"/>
            </a:pPr>
            <a:r>
              <a:rPr lang="ka-GE" sz="2100" dirty="0">
                <a:latin typeface="Sylfaen" panose="010A0502050306030303" pitchFamily="18" charset="0"/>
                <a:ea typeface="Calibri" panose="020F0502020204030204" pitchFamily="34" charset="0"/>
                <a:cs typeface="Times New Roman" panose="02020603050405020304" pitchFamily="18" charset="0"/>
              </a:rPr>
              <a:t>მეორე სტადიაზე (წინასწარი დამუშვება) წყალი გადადის სარეაქციო ავზში, სადაც შეიძლება მოხდეს აერაცია ან/და უწყვეტი მორევა დაბალი სიჩქარის აგიტატორით (შემრევი). </a:t>
            </a:r>
            <a:endParaRPr lang="en-US" sz="2100" dirty="0">
              <a:latin typeface="Sylfaen" panose="010A0502050306030303" pitchFamily="18" charset="0"/>
              <a:ea typeface="Calibri" panose="020F0502020204030204" pitchFamily="34" charset="0"/>
              <a:cs typeface="Times New Roman" panose="02020603050405020304" pitchFamily="18" charset="0"/>
            </a:endParaRPr>
          </a:p>
          <a:p>
            <a:pPr marL="285750" indent="-285750" algn="just">
              <a:lnSpc>
                <a:spcPct val="120000"/>
              </a:lnSpc>
              <a:spcBef>
                <a:spcPts val="600"/>
              </a:spcBef>
              <a:spcAft>
                <a:spcPts val="600"/>
              </a:spcAft>
              <a:buFont typeface="Wingdings" panose="05000000000000000000" pitchFamily="2" charset="2"/>
              <a:buChar char="Ø"/>
            </a:pPr>
            <a:r>
              <a:rPr lang="ka-GE" sz="2100" dirty="0">
                <a:latin typeface="Sylfaen" panose="010A0502050306030303" pitchFamily="18" charset="0"/>
                <a:ea typeface="Calibri" panose="020F0502020204030204" pitchFamily="34" charset="0"/>
                <a:cs typeface="Times New Roman" panose="02020603050405020304" pitchFamily="18" charset="0"/>
              </a:rPr>
              <a:t>სარეაქციო ავზიდან (წინასწარი დამუშვება) წყალი უწყვეტად გადაედინება ორ ერთეულ, თითოეული 5 მ</a:t>
            </a:r>
            <a:r>
              <a:rPr lang="ka-GE" sz="2100" baseline="30000" dirty="0">
                <a:latin typeface="Sylfaen" panose="010A0502050306030303" pitchFamily="18" charset="0"/>
                <a:ea typeface="Calibri" panose="020F0502020204030204" pitchFamily="34" charset="0"/>
                <a:cs typeface="Times New Roman" panose="02020603050405020304" pitchFamily="18" charset="0"/>
              </a:rPr>
              <a:t>3</a:t>
            </a:r>
            <a:r>
              <a:rPr lang="ka-GE" sz="2100" dirty="0">
                <a:latin typeface="Sylfaen" panose="010A0502050306030303" pitchFamily="18" charset="0"/>
                <a:ea typeface="Calibri" panose="020F0502020204030204" pitchFamily="34" charset="0"/>
                <a:cs typeface="Times New Roman" panose="02020603050405020304" pitchFamily="18" charset="0"/>
              </a:rPr>
              <a:t> მოცულობის, მრგვალ სალექარ ავზში. </a:t>
            </a:r>
            <a:endParaRPr lang="en-US" sz="2100" dirty="0">
              <a:latin typeface="Sylfaen" panose="010A0502050306030303" pitchFamily="18" charset="0"/>
              <a:ea typeface="Calibri" panose="020F0502020204030204" pitchFamily="34" charset="0"/>
              <a:cs typeface="Times New Roman" panose="02020603050405020304" pitchFamily="18" charset="0"/>
            </a:endParaRPr>
          </a:p>
          <a:p>
            <a:pPr marL="285750" indent="-285750" algn="just">
              <a:lnSpc>
                <a:spcPct val="120000"/>
              </a:lnSpc>
              <a:spcBef>
                <a:spcPts val="600"/>
              </a:spcBef>
              <a:spcAft>
                <a:spcPts val="600"/>
              </a:spcAft>
              <a:buFont typeface="Wingdings" panose="05000000000000000000" pitchFamily="2" charset="2"/>
              <a:buChar char="Ø"/>
            </a:pPr>
            <a:r>
              <a:rPr lang="ka-GE" sz="2100" dirty="0">
                <a:latin typeface="Sylfaen" panose="010A0502050306030303" pitchFamily="18" charset="0"/>
                <a:ea typeface="Calibri" panose="020F0502020204030204" pitchFamily="34" charset="0"/>
                <a:cs typeface="Times New Roman" panose="02020603050405020304" pitchFamily="18" charset="0"/>
              </a:rPr>
              <a:t>დალექვის პროცესის შემდგომ ადგილი აქვს პირველადი მჟავის დამატებას გარკვეული დოზით. ამ დროს pH სიდიდე მცირედ დაბლდება. </a:t>
            </a:r>
            <a:endParaRPr lang="en-US" sz="2100" dirty="0">
              <a:latin typeface="Sylfaen" panose="010A0502050306030303" pitchFamily="18" charset="0"/>
              <a:ea typeface="Calibri" panose="020F0502020204030204" pitchFamily="34" charset="0"/>
              <a:cs typeface="Times New Roman" panose="02020603050405020304" pitchFamily="18" charset="0"/>
            </a:endParaRPr>
          </a:p>
          <a:p>
            <a:pPr marL="285750" indent="-285750" algn="just">
              <a:lnSpc>
                <a:spcPct val="120000"/>
              </a:lnSpc>
              <a:spcBef>
                <a:spcPts val="600"/>
              </a:spcBef>
              <a:spcAft>
                <a:spcPts val="600"/>
              </a:spcAft>
              <a:buFont typeface="Wingdings" panose="05000000000000000000" pitchFamily="2" charset="2"/>
              <a:buChar char="Ø"/>
            </a:pPr>
            <a:r>
              <a:rPr lang="ka-GE" sz="2100" dirty="0">
                <a:latin typeface="Sylfaen" panose="010A0502050306030303" pitchFamily="18" charset="0"/>
                <a:ea typeface="Calibri" panose="020F0502020204030204" pitchFamily="34" charset="0"/>
                <a:cs typeface="Times New Roman" panose="02020603050405020304" pitchFamily="18" charset="0"/>
              </a:rPr>
              <a:t>შემდგომ უკვე ადგილი აქვს ფილტრაციას კერამიკული UF მემბრანით ორ იდენტურ საფილტრ კამერაში. ამ დროს წყალს შორდება ყველა შეწონილი და კოლოიდური კომპონენტი. </a:t>
            </a:r>
            <a:endParaRPr lang="en-US" sz="2100" dirty="0">
              <a:latin typeface="Sylfaen" panose="010A0502050306030303" pitchFamily="18" charset="0"/>
              <a:ea typeface="Calibri" panose="020F0502020204030204" pitchFamily="34" charset="0"/>
              <a:cs typeface="Times New Roman" panose="02020603050405020304" pitchFamily="18" charset="0"/>
            </a:endParaRPr>
          </a:p>
          <a:p>
            <a:pPr marL="285750" indent="-285750" algn="just">
              <a:lnSpc>
                <a:spcPct val="120000"/>
              </a:lnSpc>
              <a:spcBef>
                <a:spcPts val="600"/>
              </a:spcBef>
              <a:spcAft>
                <a:spcPts val="600"/>
              </a:spcAft>
              <a:buFont typeface="Wingdings" panose="05000000000000000000" pitchFamily="2" charset="2"/>
              <a:buChar char="Ø"/>
            </a:pPr>
            <a:r>
              <a:rPr lang="ka-GE" sz="2100" dirty="0">
                <a:latin typeface="Sylfaen" panose="010A0502050306030303" pitchFamily="18" charset="0"/>
                <a:ea typeface="Calibri" panose="020F0502020204030204" pitchFamily="34" charset="0"/>
                <a:cs typeface="Times New Roman" panose="02020603050405020304" pitchFamily="18" charset="0"/>
              </a:rPr>
              <a:t>შემდეგ, როგორც კი წყალი დატოვებს ფილტრს იგი ნეიტრალდება pH 8.0 სიდიდემდე. გაფილტრული და განეიტრალებული წყალი გადადის 1 მ</a:t>
            </a:r>
            <a:r>
              <a:rPr lang="ka-GE" sz="2100" baseline="30000" dirty="0">
                <a:latin typeface="Sylfaen" panose="010A0502050306030303" pitchFamily="18" charset="0"/>
                <a:ea typeface="Calibri" panose="020F0502020204030204" pitchFamily="34" charset="0"/>
                <a:cs typeface="Times New Roman" panose="02020603050405020304" pitchFamily="18" charset="0"/>
              </a:rPr>
              <a:t>3</a:t>
            </a:r>
            <a:r>
              <a:rPr lang="ka-GE" sz="2100" dirty="0">
                <a:latin typeface="Sylfaen" panose="010A0502050306030303" pitchFamily="18" charset="0"/>
                <a:ea typeface="Calibri" panose="020F0502020204030204" pitchFamily="34" charset="0"/>
                <a:cs typeface="Times New Roman" panose="02020603050405020304" pitchFamily="18" charset="0"/>
              </a:rPr>
              <a:t> მოცულობის ბუფერულ ავზში, საიდანაც ხდება ფილტრის გარეცხვა (ე.წ. უკურეცხვა). როდესაც ბუფერული ავზი გაივსება დანარჩენი გაწმენდილი წყალი გადადის უკვე საბოლოო მიმღებში (მდინარეში).</a:t>
            </a:r>
            <a:endParaRPr lang="en-US" sz="2100" dirty="0">
              <a:latin typeface="Sylfaen" panose="010A0502050306030303" pitchFamily="18" charset="0"/>
              <a:ea typeface="Calibri" panose="020F0502020204030204" pitchFamily="34" charset="0"/>
              <a:cs typeface="Times New Roman" panose="02020603050405020304" pitchFamily="18" charset="0"/>
            </a:endParaRPr>
          </a:p>
          <a:p>
            <a:pPr marL="285750" indent="-285750" algn="just">
              <a:lnSpc>
                <a:spcPct val="120000"/>
              </a:lnSpc>
              <a:spcBef>
                <a:spcPts val="600"/>
              </a:spcBef>
              <a:spcAft>
                <a:spcPts val="600"/>
              </a:spcAft>
              <a:buFont typeface="Wingdings" panose="05000000000000000000" pitchFamily="2" charset="2"/>
              <a:buChar char="Ø"/>
            </a:pPr>
            <a:r>
              <a:rPr lang="ka-GE" sz="2100" dirty="0">
                <a:latin typeface="Sylfaen" panose="010A0502050306030303" pitchFamily="18" charset="0"/>
                <a:ea typeface="Calibri" panose="020F0502020204030204" pitchFamily="34" charset="0"/>
                <a:cs typeface="Times New Roman" panose="02020603050405020304" pitchFamily="18" charset="0"/>
              </a:rPr>
              <a:t>ფილტრაციის რამდენიმე პროცესის დასრულების შემდეგ, როდესაც ფილტრი დაბინძურდება შლამით, ხდება ფილტრის ავტომატურად გარეცხვა (უკურეცხვა) გაფილტრული წყლის გამოყენებით. </a:t>
            </a:r>
            <a:endParaRPr lang="en-US" sz="2100" dirty="0">
              <a:latin typeface="Sylfaen" panose="010A0502050306030303" pitchFamily="18" charset="0"/>
              <a:ea typeface="Calibri" panose="020F0502020204030204" pitchFamily="34" charset="0"/>
              <a:cs typeface="Times New Roman" panose="02020603050405020304" pitchFamily="18" charset="0"/>
            </a:endParaRPr>
          </a:p>
          <a:p>
            <a:pPr algn="just">
              <a:lnSpc>
                <a:spcPct val="110000"/>
              </a:lnSpc>
              <a:spcBef>
                <a:spcPts val="600"/>
              </a:spcBef>
              <a:spcAft>
                <a:spcPts val="600"/>
              </a:spcAft>
            </a:pPr>
            <a:endParaRPr lang="ka-GE" sz="1400" dirty="0">
              <a:latin typeface="Sylfaen" panose="010A0502050306030303" pitchFamily="18" charset="0"/>
            </a:endParaRPr>
          </a:p>
        </p:txBody>
      </p:sp>
    </p:spTree>
    <p:extLst>
      <p:ext uri="{BB962C8B-B14F-4D97-AF65-F5344CB8AC3E}">
        <p14:creationId xmlns:p14="http://schemas.microsoft.com/office/powerpoint/2010/main" val="3033457428"/>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56360" y="198121"/>
            <a:ext cx="9270076" cy="530172"/>
          </a:xfrm>
        </p:spPr>
        <p:txBody>
          <a:bodyPr>
            <a:normAutofit/>
          </a:bodyPr>
          <a:lstStyle/>
          <a:p>
            <a:r>
              <a:rPr lang="ka-GE" sz="1800" b="1" dirty="0" smtClean="0">
                <a:latin typeface="Sylfaen" panose="010A0502050306030303" pitchFamily="18" charset="0"/>
              </a:rPr>
              <a:t>გამწმენდი ნაგებობა </a:t>
            </a:r>
            <a:r>
              <a:rPr lang="en-US" sz="1800" b="1" dirty="0" smtClean="0">
                <a:latin typeface="Sylfaen" panose="010A0502050306030303" pitchFamily="18" charset="0"/>
              </a:rPr>
              <a:t>N1</a:t>
            </a:r>
            <a:r>
              <a:rPr lang="ka-GE" sz="1800" b="1" dirty="0" smtClean="0">
                <a:latin typeface="Sylfaen" panose="010A0502050306030303" pitchFamily="18" charset="0"/>
              </a:rPr>
              <a:t>-ში წყლის </a:t>
            </a:r>
            <a:r>
              <a:rPr lang="ka-GE" sz="1800" b="1" dirty="0">
                <a:latin typeface="Sylfaen" panose="010A0502050306030303" pitchFamily="18" charset="0"/>
              </a:rPr>
              <a:t>მიღების და </a:t>
            </a:r>
            <a:r>
              <a:rPr lang="ka-GE" sz="1800" b="1" dirty="0" smtClean="0">
                <a:latin typeface="Sylfaen" panose="010A0502050306030303" pitchFamily="18" charset="0"/>
              </a:rPr>
              <a:t>მუშაობის ბლოკ–სქემა</a:t>
            </a:r>
            <a:endParaRPr lang="en-US" sz="1800" b="1" dirty="0">
              <a:latin typeface="Sylfaen" panose="010A0502050306030303" pitchFamily="18" charset="0"/>
            </a:endParaRPr>
          </a:p>
        </p:txBody>
      </p:sp>
      <p:sp>
        <p:nvSpPr>
          <p:cNvPr id="3" name="Subtitle 2"/>
          <p:cNvSpPr>
            <a:spLocks noGrp="1"/>
          </p:cNvSpPr>
          <p:nvPr>
            <p:ph type="subTitle" idx="1"/>
          </p:nvPr>
        </p:nvSpPr>
        <p:spPr>
          <a:xfrm>
            <a:off x="1493520" y="876300"/>
            <a:ext cx="9433560" cy="4572000"/>
          </a:xfrm>
        </p:spPr>
        <p:txBody>
          <a:bodyPr>
            <a:normAutofit/>
          </a:bodyPr>
          <a:lstStyle/>
          <a:p>
            <a:pPr algn="l">
              <a:lnSpc>
                <a:spcPct val="100000"/>
              </a:lnSpc>
              <a:spcBef>
                <a:spcPts val="600"/>
              </a:spcBef>
              <a:spcAft>
                <a:spcPts val="600"/>
              </a:spcAft>
            </a:pPr>
            <a:endParaRPr lang="en-US" sz="2000" b="1" i="1" dirty="0">
              <a:latin typeface="Sylfaen" panose="010A0502050306030303" pitchFamily="18" charset="0"/>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493520" y="876300"/>
            <a:ext cx="9433560" cy="5570220"/>
          </a:xfrm>
          <a:prstGeom prst="rect">
            <a:avLst/>
          </a:prstGeom>
          <a:noFill/>
          <a:ln>
            <a:noFill/>
          </a:ln>
        </p:spPr>
      </p:pic>
    </p:spTree>
    <p:extLst>
      <p:ext uri="{BB962C8B-B14F-4D97-AF65-F5344CB8AC3E}">
        <p14:creationId xmlns:p14="http://schemas.microsoft.com/office/powerpoint/2010/main" val="2374565046"/>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58240" y="91441"/>
            <a:ext cx="8130540" cy="441959"/>
          </a:xfrm>
        </p:spPr>
        <p:txBody>
          <a:bodyPr>
            <a:normAutofit/>
          </a:bodyPr>
          <a:lstStyle/>
          <a:p>
            <a:r>
              <a:rPr lang="ka-GE" sz="1800" b="1" dirty="0" smtClean="0">
                <a:latin typeface="+mn-lt"/>
              </a:rPr>
              <a:t>წყლის </a:t>
            </a:r>
            <a:r>
              <a:rPr lang="ka-GE" sz="1800" b="1" dirty="0">
                <a:latin typeface="+mn-lt"/>
              </a:rPr>
              <a:t>გაწმენდის მეთოდოლოგია</a:t>
            </a:r>
            <a:endParaRPr lang="en-US" sz="1800" b="1" dirty="0">
              <a:latin typeface="+mn-lt"/>
            </a:endParaRPr>
          </a:p>
        </p:txBody>
      </p:sp>
      <p:sp>
        <p:nvSpPr>
          <p:cNvPr id="3" name="Subtitle 2"/>
          <p:cNvSpPr>
            <a:spLocks noGrp="1"/>
          </p:cNvSpPr>
          <p:nvPr>
            <p:ph type="subTitle" idx="1"/>
          </p:nvPr>
        </p:nvSpPr>
        <p:spPr>
          <a:xfrm>
            <a:off x="784860" y="640080"/>
            <a:ext cx="9596813" cy="4329084"/>
          </a:xfrm>
        </p:spPr>
        <p:txBody>
          <a:bodyPr>
            <a:normAutofit fontScale="92500"/>
          </a:bodyPr>
          <a:lstStyle/>
          <a:p>
            <a:pPr algn="l">
              <a:lnSpc>
                <a:spcPct val="100000"/>
              </a:lnSpc>
              <a:spcBef>
                <a:spcPts val="600"/>
              </a:spcBef>
              <a:spcAft>
                <a:spcPts val="600"/>
              </a:spcAft>
            </a:pPr>
            <a:r>
              <a:rPr lang="ka-GE" sz="1400" b="1" i="1" dirty="0" smtClean="0">
                <a:latin typeface="Sylfaen" panose="010A0502050306030303" pitchFamily="18" charset="0"/>
              </a:rPr>
              <a:t>გამწმენდი ნაგებობა N2  - წყლის </a:t>
            </a:r>
            <a:r>
              <a:rPr lang="ka-GE" sz="1400" b="1" i="1" dirty="0">
                <a:latin typeface="Sylfaen" panose="010A0502050306030303" pitchFamily="18" charset="0"/>
              </a:rPr>
              <a:t>დამუშავების პროცესის </a:t>
            </a:r>
            <a:r>
              <a:rPr lang="ka-GE" sz="1400" b="1" i="1" dirty="0" smtClean="0">
                <a:latin typeface="Sylfaen" panose="010A0502050306030303" pitchFamily="18" charset="0"/>
              </a:rPr>
              <a:t>აღწერა</a:t>
            </a:r>
          </a:p>
          <a:p>
            <a:pPr marL="285750" indent="-285750" algn="just">
              <a:lnSpc>
                <a:spcPct val="110000"/>
              </a:lnSpc>
              <a:spcBef>
                <a:spcPts val="600"/>
              </a:spcBef>
              <a:spcAft>
                <a:spcPts val="600"/>
              </a:spcAft>
              <a:buFont typeface="Wingdings" panose="05000000000000000000" pitchFamily="2" charset="2"/>
              <a:buChar char="Ø"/>
            </a:pPr>
            <a:r>
              <a:rPr lang="ka-GE" sz="1400" dirty="0">
                <a:latin typeface="Sylfaen" panose="010A0502050306030303" pitchFamily="18" charset="0"/>
              </a:rPr>
              <a:t>პროცესის პირველი ეტაპი მოიცავს </a:t>
            </a:r>
            <a:r>
              <a:rPr lang="en-US" sz="1400" dirty="0">
                <a:latin typeface="Sylfaen" panose="010A0502050306030303" pitchFamily="18" charset="0"/>
              </a:rPr>
              <a:t>pH </a:t>
            </a:r>
            <a:r>
              <a:rPr lang="ka-GE" sz="1400" dirty="0">
                <a:latin typeface="Sylfaen" panose="010A0502050306030303" pitchFamily="18" charset="0"/>
              </a:rPr>
              <a:t>სიდიდის გაზრდას. სანაყაროს დაბინძურებული წყლისა და კირის რძის ინტენსიური შერევა ხდება სარეაქციო ავზში, რასაც ემატება ინტენსიური აერაცია ავზის ძირიდან.</a:t>
            </a:r>
          </a:p>
          <a:p>
            <a:pPr marL="285750" indent="-285750" algn="just">
              <a:lnSpc>
                <a:spcPct val="110000"/>
              </a:lnSpc>
              <a:spcBef>
                <a:spcPts val="600"/>
              </a:spcBef>
              <a:spcAft>
                <a:spcPts val="600"/>
              </a:spcAft>
              <a:buFont typeface="Wingdings" panose="05000000000000000000" pitchFamily="2" charset="2"/>
              <a:buChar char="Ø"/>
            </a:pPr>
            <a:r>
              <a:rPr lang="ka-GE" sz="1400" dirty="0">
                <a:latin typeface="Sylfaen" panose="010A0502050306030303" pitchFamily="18" charset="0"/>
              </a:rPr>
              <a:t>შემდეგ წყლის სუსპენზია გადადის კოაგულაციის ავზში, სადაც მას დოზატორი ტუმბოს საშუალებით დაემატება საჭირო რაოდენობის კოაგულანტი (ალუმინის სულფატი), რაც გამოიწვევს  </a:t>
            </a:r>
            <a:r>
              <a:rPr lang="en-US" sz="1400" dirty="0">
                <a:latin typeface="Sylfaen" panose="010A0502050306030303" pitchFamily="18" charset="0"/>
              </a:rPr>
              <a:t>pH </a:t>
            </a:r>
            <a:r>
              <a:rPr lang="ka-GE" sz="1400" dirty="0">
                <a:latin typeface="Sylfaen" panose="010A0502050306030303" pitchFamily="18" charset="0"/>
              </a:rPr>
              <a:t>სიდიდის 8 – 8.5–მდე დაწევას. სწრაფი მიქსერის საშუალებით მოხდება სუსპენზიის მორევა. </a:t>
            </a:r>
          </a:p>
          <a:p>
            <a:pPr marL="285750" indent="-285750" algn="just">
              <a:lnSpc>
                <a:spcPct val="110000"/>
              </a:lnSpc>
              <a:spcBef>
                <a:spcPts val="600"/>
              </a:spcBef>
              <a:spcAft>
                <a:spcPts val="600"/>
              </a:spcAft>
              <a:buFont typeface="Wingdings" panose="05000000000000000000" pitchFamily="2" charset="2"/>
              <a:buChar char="Ø"/>
            </a:pPr>
            <a:r>
              <a:rPr lang="ka-GE" sz="1400" dirty="0">
                <a:latin typeface="Sylfaen" panose="010A0502050306030303" pitchFamily="18" charset="0"/>
              </a:rPr>
              <a:t>შემდეგ სუსპენზია გადადის ფლოკულაციის ავზში, სადაც დოზატორი ტუმბოს საშუალებით დაემატება საჭირო რაოდენობის პოლიმერული ფლოკულანტი. სპეციალური მიქსერის საშუალებით განხორციელდება სუსპენზიის ნელი მორევა, რომლის დროსაც წარმოიქმნება შესაბამისი წონის (სიბლანტის) მასა.</a:t>
            </a:r>
          </a:p>
          <a:p>
            <a:pPr marL="285750" indent="-285750" algn="just">
              <a:lnSpc>
                <a:spcPct val="110000"/>
              </a:lnSpc>
              <a:spcBef>
                <a:spcPts val="600"/>
              </a:spcBef>
              <a:spcAft>
                <a:spcPts val="600"/>
              </a:spcAft>
              <a:buFont typeface="Wingdings" panose="05000000000000000000" pitchFamily="2" charset="2"/>
              <a:buChar char="Ø"/>
            </a:pPr>
            <a:r>
              <a:rPr lang="ka-GE" sz="1400" dirty="0">
                <a:latin typeface="Sylfaen" panose="010A0502050306030303" pitchFamily="18" charset="0"/>
              </a:rPr>
              <a:t>ფლოკულაციის ავზიდან მიღებული მასა გადაიტუმბება საპეციალურ სალექარ, ე.წ. „ლამელა“ ავზში, სადაც მოხდება შლამის და წყლის განცალკევება. ავტომატური ტუმბო, სალექარი ავზის შესაბამისი სექციიდან გადატუმბავს სუფთა წყალს გაწმენდილი წყლის ავზში, სადაც  მას </a:t>
            </a:r>
            <a:r>
              <a:rPr lang="en-US" sz="1400" dirty="0">
                <a:latin typeface="Sylfaen" panose="010A0502050306030303" pitchFamily="18" charset="0"/>
              </a:rPr>
              <a:t>pH </a:t>
            </a:r>
            <a:r>
              <a:rPr lang="ka-GE" sz="1400" dirty="0">
                <a:latin typeface="Sylfaen" panose="010A0502050306030303" pitchFamily="18" charset="0"/>
              </a:rPr>
              <a:t>სიდიდის 6.5 – 8.5–მდე დასაწევად დოზატორი ტუმბოს საშუალებით დაემატება მჟავა და მილის საშუალებით გადაედინება ქვიშისა და აქტივირებული ნახშირის ფილტრებში, სადაც მოხდება მეტალის ნაწილაკების გაფილტვრა. ბოლოს, უკვე გაწმენდილი წყალი გადავა ჩაშვების წერტილისაკენ. შლამი, რომელიც ჯერ კიდევ მნიშვნელოვანი მოცულობის წყალს შეიცავს, „ლამელას“ სალექარი ავზიდან  შესაბამისი შლამის ტუმბოს საშუალებით გადაიტუმბება სპეციალურად მოწყობილ სალექარ ლაგუნებში, რომლებიც მოეწყობა კონტეინერების გარეთ.</a:t>
            </a:r>
          </a:p>
          <a:p>
            <a:pPr algn="l">
              <a:lnSpc>
                <a:spcPct val="100000"/>
              </a:lnSpc>
              <a:spcBef>
                <a:spcPts val="600"/>
              </a:spcBef>
              <a:spcAft>
                <a:spcPts val="600"/>
              </a:spcAft>
            </a:pPr>
            <a:endParaRPr lang="en-US" sz="1400" b="1" i="1" dirty="0">
              <a:latin typeface="Sylfaen" panose="010A0502050306030303" pitchFamily="18" charset="0"/>
            </a:endParaRPr>
          </a:p>
        </p:txBody>
      </p:sp>
    </p:spTree>
    <p:extLst>
      <p:ext uri="{BB962C8B-B14F-4D97-AF65-F5344CB8AC3E}">
        <p14:creationId xmlns:p14="http://schemas.microsoft.com/office/powerpoint/2010/main" val="3144255724"/>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75260"/>
            <a:ext cx="9326880" cy="670559"/>
          </a:xfrm>
        </p:spPr>
        <p:txBody>
          <a:bodyPr>
            <a:normAutofit/>
          </a:bodyPr>
          <a:lstStyle/>
          <a:p>
            <a:r>
              <a:rPr lang="ka-GE" sz="1800" b="1" dirty="0" smtClean="0">
                <a:latin typeface="+mn-lt"/>
              </a:rPr>
              <a:t>გამწმენდი </a:t>
            </a:r>
            <a:r>
              <a:rPr lang="ka-GE" sz="1800" b="1" dirty="0">
                <a:latin typeface="+mn-lt"/>
              </a:rPr>
              <a:t>ნაგებობა </a:t>
            </a:r>
            <a:r>
              <a:rPr lang="ka-GE" sz="1800" b="1" dirty="0" smtClean="0">
                <a:latin typeface="+mn-lt"/>
              </a:rPr>
              <a:t>N2-ში </a:t>
            </a:r>
            <a:r>
              <a:rPr lang="ka-GE" sz="1800" b="1" dirty="0">
                <a:latin typeface="+mn-lt"/>
              </a:rPr>
              <a:t>ქიმიურ </a:t>
            </a:r>
            <a:r>
              <a:rPr lang="ka-GE" sz="1800" b="1" dirty="0" smtClean="0">
                <a:latin typeface="+mn-lt"/>
              </a:rPr>
              <a:t>წყლის </a:t>
            </a:r>
            <a:r>
              <a:rPr lang="ka-GE" sz="1800" b="1" dirty="0">
                <a:latin typeface="+mn-lt"/>
              </a:rPr>
              <a:t>მიღების და </a:t>
            </a:r>
            <a:r>
              <a:rPr lang="ka-GE" sz="1800" b="1" dirty="0" smtClean="0">
                <a:latin typeface="+mn-lt"/>
              </a:rPr>
              <a:t> </a:t>
            </a:r>
            <a:r>
              <a:rPr lang="ka-GE" sz="1800" b="1" dirty="0">
                <a:latin typeface="+mn-lt"/>
              </a:rPr>
              <a:t>მუშაობის ბლოკ–სქემა</a:t>
            </a:r>
            <a:br>
              <a:rPr lang="ka-GE" sz="1800" b="1" dirty="0">
                <a:latin typeface="+mn-lt"/>
              </a:rPr>
            </a:br>
            <a:endParaRPr lang="en-US" sz="1800" b="1" dirty="0">
              <a:latin typeface="+mn-lt"/>
            </a:endParaRPr>
          </a:p>
        </p:txBody>
      </p:sp>
      <p:sp>
        <p:nvSpPr>
          <p:cNvPr id="3" name="Subtitle 2"/>
          <p:cNvSpPr>
            <a:spLocks noGrp="1"/>
          </p:cNvSpPr>
          <p:nvPr>
            <p:ph type="subTitle" idx="1"/>
          </p:nvPr>
        </p:nvSpPr>
        <p:spPr>
          <a:xfrm>
            <a:off x="1508760" y="914399"/>
            <a:ext cx="8872913" cy="4054765"/>
          </a:xfrm>
        </p:spPr>
        <p:txBody>
          <a:bodyPr>
            <a:normAutofit/>
          </a:bodyPr>
          <a:lstStyle/>
          <a:p>
            <a:pPr algn="l">
              <a:lnSpc>
                <a:spcPct val="100000"/>
              </a:lnSpc>
              <a:spcBef>
                <a:spcPts val="600"/>
              </a:spcBef>
              <a:spcAft>
                <a:spcPts val="600"/>
              </a:spcAft>
            </a:pPr>
            <a:endParaRPr lang="en-US" sz="2000" b="1" i="1" dirty="0">
              <a:latin typeface="Sylfaen" panose="010A0502050306030303" pitchFamily="18" charset="0"/>
            </a:endParaRPr>
          </a:p>
        </p:txBody>
      </p:sp>
      <p:pic>
        <p:nvPicPr>
          <p:cNvPr id="4" name="Picture 3"/>
          <p:cNvPicPr/>
          <p:nvPr/>
        </p:nvPicPr>
        <p:blipFill>
          <a:blip r:embed="rId3"/>
          <a:stretch>
            <a:fillRect/>
          </a:stretch>
        </p:blipFill>
        <p:spPr>
          <a:xfrm>
            <a:off x="1572953" y="914399"/>
            <a:ext cx="8808720" cy="5052061"/>
          </a:xfrm>
          <a:prstGeom prst="rect">
            <a:avLst/>
          </a:prstGeom>
        </p:spPr>
      </p:pic>
    </p:spTree>
    <p:extLst>
      <p:ext uri="{BB962C8B-B14F-4D97-AF65-F5344CB8AC3E}">
        <p14:creationId xmlns:p14="http://schemas.microsoft.com/office/powerpoint/2010/main" val="1388676547"/>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85900" y="160021"/>
            <a:ext cx="8336280" cy="419099"/>
          </a:xfrm>
        </p:spPr>
        <p:txBody>
          <a:bodyPr>
            <a:normAutofit/>
          </a:bodyPr>
          <a:lstStyle/>
          <a:p>
            <a:r>
              <a:rPr lang="ka-GE" sz="1800" b="1" dirty="0" smtClean="0">
                <a:latin typeface="+mn-lt"/>
              </a:rPr>
              <a:t>გამწმენდი ნაგებობების აღწერა</a:t>
            </a:r>
            <a:endParaRPr lang="en-US" sz="1800" b="1" dirty="0">
              <a:latin typeface="+mn-lt"/>
            </a:endParaRPr>
          </a:p>
        </p:txBody>
      </p:sp>
      <p:sp>
        <p:nvSpPr>
          <p:cNvPr id="3" name="Subtitle 2"/>
          <p:cNvSpPr>
            <a:spLocks noGrp="1"/>
          </p:cNvSpPr>
          <p:nvPr>
            <p:ph type="subTitle" idx="1"/>
          </p:nvPr>
        </p:nvSpPr>
        <p:spPr>
          <a:xfrm>
            <a:off x="1013460" y="716280"/>
            <a:ext cx="9486900" cy="5425440"/>
          </a:xfrm>
        </p:spPr>
        <p:txBody>
          <a:bodyPr>
            <a:noAutofit/>
          </a:bodyPr>
          <a:lstStyle/>
          <a:p>
            <a:pPr algn="l">
              <a:lnSpc>
                <a:spcPct val="110000"/>
              </a:lnSpc>
              <a:spcBef>
                <a:spcPts val="600"/>
              </a:spcBef>
              <a:spcAft>
                <a:spcPts val="600"/>
              </a:spcAft>
            </a:pPr>
            <a:r>
              <a:rPr lang="ka-GE" sz="1300" b="1" i="1" dirty="0" smtClean="0">
                <a:latin typeface="Sylfaen" panose="010A0502050306030303" pitchFamily="18" charset="0"/>
              </a:rPr>
              <a:t>გამწმენდი </a:t>
            </a:r>
            <a:r>
              <a:rPr lang="ka-GE" sz="1300" b="1" i="1" dirty="0">
                <a:latin typeface="Sylfaen" panose="010A0502050306030303" pitchFamily="18" charset="0"/>
              </a:rPr>
              <a:t>ნაგებობა </a:t>
            </a:r>
            <a:r>
              <a:rPr lang="en-US" sz="1300" b="1" i="1" dirty="0">
                <a:latin typeface="Sylfaen" panose="010A0502050306030303" pitchFamily="18" charset="0"/>
              </a:rPr>
              <a:t>N1 </a:t>
            </a:r>
            <a:endParaRPr lang="ka-GE" sz="1300" b="1" i="1" dirty="0" smtClean="0">
              <a:latin typeface="Sylfaen" panose="010A0502050306030303" pitchFamily="18" charset="0"/>
            </a:endParaRPr>
          </a:p>
          <a:p>
            <a:pPr algn="just">
              <a:lnSpc>
                <a:spcPct val="110000"/>
              </a:lnSpc>
              <a:spcBef>
                <a:spcPts val="600"/>
              </a:spcBef>
              <a:spcAft>
                <a:spcPts val="600"/>
              </a:spcAft>
            </a:pPr>
            <a:r>
              <a:rPr lang="ka-GE" sz="1300" dirty="0">
                <a:latin typeface="Sylfaen" panose="010A0502050306030303" pitchFamily="18" charset="0"/>
              </a:rPr>
              <a:t>გამწმენდი ნაგებობა წარმოადგენს 2 ერთეულ საზღვაო კონტეინერს, რომლებიც განთავსებული იქნება ერთმანეთის პარალელურად შესაბამისი დრენაჟით აღჭურვილ ბეტონის სწორ ფილაზე. კონტეინერების ორივე ბოლოში დამონტაჟდება </a:t>
            </a:r>
            <a:r>
              <a:rPr lang="ka-GE" sz="1300" dirty="0" smtClean="0">
                <a:latin typeface="Sylfaen" panose="010A0502050306030303" pitchFamily="18" charset="0"/>
              </a:rPr>
              <a:t>კარი. კონტეინერი </a:t>
            </a:r>
            <a:r>
              <a:rPr lang="ka-GE" sz="1300" dirty="0">
                <a:latin typeface="Sylfaen" panose="010A0502050306030303" pitchFamily="18" charset="0"/>
              </a:rPr>
              <a:t>ორივე მხრიდან აღჭურვილია ორფრთიანი, ფართო კარებებით, აქვე განთავსებულია ელექტრო კარადა სენსორული ეკრანით (მონიტორით), საიდანაც იმართება მთელი გამწმენდი ნაგებობა. მასში ასევე ინტეგრირებულია დისტანციური მართვის ტექნოლოგია, რომელიც ონლაინ რეჟიმში იძლევა დანადგარის მუშაობის შესახებ სრულ </a:t>
            </a:r>
            <a:r>
              <a:rPr lang="ka-GE" sz="1300" dirty="0" smtClean="0">
                <a:latin typeface="Sylfaen" panose="010A0502050306030303" pitchFamily="18" charset="0"/>
              </a:rPr>
              <a:t>ინფორმაციას. მეორე </a:t>
            </a:r>
            <a:r>
              <a:rPr lang="ka-GE" sz="1300" dirty="0">
                <a:latin typeface="Sylfaen" panose="010A0502050306030303" pitchFamily="18" charset="0"/>
              </a:rPr>
              <a:t>კონტეინერი შედგება ძირითადად მადოზირებელი ტუმბოების, შემსქელებელი ავზებისა და ქიმიური რეაგენტების საწყობისაგან. შლამი პირველი კონტეინერის სალექრებიდან ლამის ტუმბმოებით მიეწოდება შემსქელებელ ავზებს. ფილტრაციის ავზიდან წმინდა ლამი გადაიტუმბება შემსქელებლის წინ განთავსებულ ბუფერულ ავზში. გამონთავისუფლებული წყალი ბრუნდება ისევ სარეაქციო ავზში და ერთვება გაწმენდის პროცესში. </a:t>
            </a:r>
          </a:p>
          <a:p>
            <a:pPr algn="just">
              <a:lnSpc>
                <a:spcPct val="110000"/>
              </a:lnSpc>
              <a:spcBef>
                <a:spcPts val="600"/>
              </a:spcBef>
              <a:spcAft>
                <a:spcPts val="600"/>
              </a:spcAft>
            </a:pPr>
            <a:endParaRPr lang="ka-GE" sz="1300" b="1" dirty="0">
              <a:latin typeface="Sylfaen" panose="010A0502050306030303" pitchFamily="18" charset="0"/>
            </a:endParaRPr>
          </a:p>
          <a:p>
            <a:pPr algn="just">
              <a:lnSpc>
                <a:spcPct val="110000"/>
              </a:lnSpc>
              <a:spcBef>
                <a:spcPts val="600"/>
              </a:spcBef>
              <a:spcAft>
                <a:spcPts val="600"/>
              </a:spcAft>
            </a:pPr>
            <a:r>
              <a:rPr lang="ka-GE" sz="1300" b="1" dirty="0" smtClean="0">
                <a:latin typeface="Sylfaen" panose="010A0502050306030303" pitchFamily="18" charset="0"/>
              </a:rPr>
              <a:t>გამწმენდი </a:t>
            </a:r>
            <a:r>
              <a:rPr lang="ka-GE" sz="1300" b="1" dirty="0">
                <a:latin typeface="Sylfaen" panose="010A0502050306030303" pitchFamily="18" charset="0"/>
              </a:rPr>
              <a:t>ნაგებობა </a:t>
            </a:r>
            <a:r>
              <a:rPr lang="en-US" sz="1300" b="1" dirty="0">
                <a:latin typeface="Sylfaen" panose="010A0502050306030303" pitchFamily="18" charset="0"/>
              </a:rPr>
              <a:t>N2 </a:t>
            </a:r>
            <a:endParaRPr lang="ka-GE" sz="1300" b="1" dirty="0" smtClean="0">
              <a:latin typeface="Sylfaen" panose="010A0502050306030303" pitchFamily="18" charset="0"/>
            </a:endParaRPr>
          </a:p>
          <a:p>
            <a:pPr algn="just">
              <a:lnSpc>
                <a:spcPct val="110000"/>
              </a:lnSpc>
              <a:spcBef>
                <a:spcPts val="600"/>
              </a:spcBef>
              <a:spcAft>
                <a:spcPts val="600"/>
              </a:spcAft>
            </a:pPr>
            <a:r>
              <a:rPr lang="ka-GE" sz="1300" dirty="0" smtClean="0">
                <a:latin typeface="Sylfaen" panose="010A0502050306030303" pitchFamily="18" charset="0"/>
              </a:rPr>
              <a:t>გამწმენდი </a:t>
            </a:r>
            <a:r>
              <a:rPr lang="ka-GE" sz="1300" dirty="0">
                <a:latin typeface="Sylfaen" panose="010A0502050306030303" pitchFamily="18" charset="0"/>
              </a:rPr>
              <a:t>ნაგებობა წარმოადგენს იგივე </a:t>
            </a:r>
            <a:r>
              <a:rPr lang="ka-GE" sz="1300" dirty="0" smtClean="0">
                <a:latin typeface="Sylfaen" panose="010A0502050306030303" pitchFamily="18" charset="0"/>
              </a:rPr>
              <a:t>სტრუქტურას, როგორც გამწმენდი ნაგებონა N1 შედგება </a:t>
            </a:r>
            <a:r>
              <a:rPr lang="ka-GE" sz="1300" dirty="0">
                <a:latin typeface="Sylfaen" panose="010A0502050306030303" pitchFamily="18" charset="0"/>
              </a:rPr>
              <a:t>2 ერთეულ საზღვაო კონტეინერისაგან, რომლებიც განთავსებული იქნება ერთმანეთის პარალელურად, შესაბამისი დრენაჟით აღჭურვილ ბეტონის სწორ ფილაზე. კონტეინერების ორივე ბოლოში დამონტაჟდება </a:t>
            </a:r>
            <a:r>
              <a:rPr lang="ka-GE" sz="1300" dirty="0" smtClean="0">
                <a:latin typeface="Sylfaen" panose="010A0502050306030303" pitchFamily="18" charset="0"/>
              </a:rPr>
              <a:t>კარი. კონტეინერების </a:t>
            </a:r>
            <a:r>
              <a:rPr lang="ka-GE" sz="1300" dirty="0">
                <a:latin typeface="Sylfaen" panose="010A0502050306030303" pitchFamily="18" charset="0"/>
              </a:rPr>
              <a:t>მიმდებარედ ასევე ბეტონის საფუძველზე დამონტაჟდება სილოსი კირის შესანახად.</a:t>
            </a:r>
          </a:p>
          <a:p>
            <a:pPr algn="just">
              <a:lnSpc>
                <a:spcPct val="110000"/>
              </a:lnSpc>
              <a:spcBef>
                <a:spcPts val="600"/>
              </a:spcBef>
              <a:spcAft>
                <a:spcPts val="600"/>
              </a:spcAft>
            </a:pPr>
            <a:r>
              <a:rPr lang="ka-GE" sz="1300" dirty="0">
                <a:latin typeface="Sylfaen" panose="010A0502050306030303" pitchFamily="18" charset="0"/>
              </a:rPr>
              <a:t>გამწმენდი ნაგებობის მიმდებარედ მოეწყობა შლამის სალექარი ლაგუნები, რომლებიც შესაბამისად ამოგებული იქნება მჟავაგამძლე გეომემბრანით და აღჭურვილი იქნება სპეციალური სადრენაჟე მოწყობილობით, რაც უზრუნველყოფს დანადგარიდან გამოსული შლამის გაუწყლოვნებას და დაწრეტილი წყლის უკან, გამწმენდ ნაგებობაში გადაქაჩვას.</a:t>
            </a:r>
          </a:p>
          <a:p>
            <a:pPr algn="just">
              <a:lnSpc>
                <a:spcPct val="120000"/>
              </a:lnSpc>
              <a:spcBef>
                <a:spcPts val="600"/>
              </a:spcBef>
              <a:spcAft>
                <a:spcPts val="600"/>
              </a:spcAft>
            </a:pPr>
            <a:endParaRPr lang="en-US" sz="1400" dirty="0">
              <a:latin typeface="Sylfaen" panose="010A0502050306030303" pitchFamily="18" charset="0"/>
            </a:endParaRPr>
          </a:p>
        </p:txBody>
      </p:sp>
    </p:spTree>
    <p:extLst>
      <p:ext uri="{BB962C8B-B14F-4D97-AF65-F5344CB8AC3E}">
        <p14:creationId xmlns:p14="http://schemas.microsoft.com/office/powerpoint/2010/main" val="3063411920"/>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03020" y="160021"/>
            <a:ext cx="9357360" cy="403859"/>
          </a:xfrm>
        </p:spPr>
        <p:txBody>
          <a:bodyPr>
            <a:normAutofit/>
          </a:bodyPr>
          <a:lstStyle/>
          <a:p>
            <a:pPr algn="l"/>
            <a:r>
              <a:rPr lang="ka-GE" sz="1800" b="1" dirty="0">
                <a:latin typeface="+mn-lt"/>
              </a:rPr>
              <a:t>გამწმენდი </a:t>
            </a:r>
            <a:r>
              <a:rPr lang="ka-GE" sz="1800" b="1" dirty="0" smtClean="0">
                <a:latin typeface="+mn-lt"/>
              </a:rPr>
              <a:t>ნაგებობა N1 და N2-ის კონტეინერები </a:t>
            </a:r>
            <a:r>
              <a:rPr lang="ka-GE" sz="1800" b="1" dirty="0">
                <a:latin typeface="+mn-lt"/>
              </a:rPr>
              <a:t>და ფუნდამენტი</a:t>
            </a:r>
            <a:endParaRPr lang="en-US" sz="1800" b="1" dirty="0">
              <a:latin typeface="+mn-lt"/>
            </a:endParaRPr>
          </a:p>
        </p:txBody>
      </p:sp>
      <p:sp>
        <p:nvSpPr>
          <p:cNvPr id="3" name="Subtitle 2"/>
          <p:cNvSpPr>
            <a:spLocks noGrp="1"/>
          </p:cNvSpPr>
          <p:nvPr>
            <p:ph type="subTitle" idx="1"/>
          </p:nvPr>
        </p:nvSpPr>
        <p:spPr>
          <a:xfrm>
            <a:off x="1440180" y="670560"/>
            <a:ext cx="8941493" cy="4298604"/>
          </a:xfrm>
        </p:spPr>
        <p:txBody>
          <a:bodyPr>
            <a:normAutofit/>
          </a:bodyPr>
          <a:lstStyle/>
          <a:p>
            <a:pPr algn="l">
              <a:lnSpc>
                <a:spcPct val="100000"/>
              </a:lnSpc>
              <a:spcBef>
                <a:spcPts val="600"/>
              </a:spcBef>
              <a:spcAft>
                <a:spcPts val="600"/>
              </a:spcAft>
            </a:pPr>
            <a:endParaRPr lang="en-US" sz="2000" b="1" i="1" dirty="0">
              <a:latin typeface="Sylfaen" panose="010A0502050306030303" pitchFamily="18" charset="0"/>
            </a:endParaRPr>
          </a:p>
        </p:txBody>
      </p:sp>
      <p:pic>
        <p:nvPicPr>
          <p:cNvPr id="4" name="Picture 3" descr="D:\EIA&amp;Scopping WWTP\for_gzsh_qim_gamwmendi\MDJ_WRDII_completo_page60_image52.jpg"/>
          <p:cNvPicPr/>
          <p:nvPr/>
        </p:nvPicPr>
        <p:blipFill>
          <a:blip r:embed="rId3">
            <a:extLst>
              <a:ext uri="{28A0092B-C50C-407E-A947-70E740481C1C}">
                <a14:useLocalDpi xmlns:a14="http://schemas.microsoft.com/office/drawing/2010/main" val="0"/>
              </a:ext>
            </a:extLst>
          </a:blip>
          <a:srcRect/>
          <a:stretch>
            <a:fillRect/>
          </a:stretch>
        </p:blipFill>
        <p:spPr bwMode="auto">
          <a:xfrm>
            <a:off x="1303020" y="670560"/>
            <a:ext cx="9357360" cy="5044440"/>
          </a:xfrm>
          <a:prstGeom prst="rect">
            <a:avLst/>
          </a:prstGeom>
          <a:noFill/>
          <a:ln>
            <a:noFill/>
          </a:ln>
        </p:spPr>
      </p:pic>
    </p:spTree>
    <p:extLst>
      <p:ext uri="{BB962C8B-B14F-4D97-AF65-F5344CB8AC3E}">
        <p14:creationId xmlns:p14="http://schemas.microsoft.com/office/powerpoint/2010/main" val="3640609241"/>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69720" y="435731"/>
            <a:ext cx="9144000" cy="570109"/>
          </a:xfrm>
        </p:spPr>
        <p:txBody>
          <a:bodyPr>
            <a:normAutofit fontScale="90000"/>
          </a:bodyPr>
          <a:lstStyle/>
          <a:p>
            <a:r>
              <a:rPr lang="ka-GE" sz="1800" b="1" i="1" dirty="0"/>
              <a:t>შლამის მართვა</a:t>
            </a:r>
            <a:br>
              <a:rPr lang="ka-GE" sz="1800" b="1" i="1" dirty="0"/>
            </a:br>
            <a:endParaRPr lang="en-US" sz="1800" b="1" dirty="0">
              <a:latin typeface="+mn-lt"/>
            </a:endParaRPr>
          </a:p>
        </p:txBody>
      </p:sp>
      <p:sp>
        <p:nvSpPr>
          <p:cNvPr id="3" name="Subtitle 2"/>
          <p:cNvSpPr>
            <a:spLocks noGrp="1"/>
          </p:cNvSpPr>
          <p:nvPr>
            <p:ph type="subTitle" idx="1"/>
          </p:nvPr>
        </p:nvSpPr>
        <p:spPr>
          <a:xfrm>
            <a:off x="1727200" y="1071418"/>
            <a:ext cx="9131300" cy="3744422"/>
          </a:xfrm>
        </p:spPr>
        <p:txBody>
          <a:bodyPr>
            <a:normAutofit/>
          </a:bodyPr>
          <a:lstStyle/>
          <a:p>
            <a:pPr algn="just">
              <a:lnSpc>
                <a:spcPct val="100000"/>
              </a:lnSpc>
              <a:spcBef>
                <a:spcPts val="600"/>
              </a:spcBef>
              <a:spcAft>
                <a:spcPts val="600"/>
              </a:spcAft>
            </a:pPr>
            <a:r>
              <a:rPr lang="ka-GE" sz="1400" b="1" i="1" dirty="0" smtClean="0">
                <a:latin typeface="Sylfaen" panose="010A0502050306030303" pitchFamily="18" charset="0"/>
              </a:rPr>
              <a:t>გამწმენდი </a:t>
            </a:r>
            <a:r>
              <a:rPr lang="ka-GE" sz="1400" b="1" i="1" dirty="0">
                <a:latin typeface="Sylfaen" panose="010A0502050306030303" pitchFamily="18" charset="0"/>
              </a:rPr>
              <a:t>ნაგებობა </a:t>
            </a:r>
            <a:r>
              <a:rPr lang="en-US" sz="1400" b="1" i="1" dirty="0">
                <a:latin typeface="Sylfaen" panose="010A0502050306030303" pitchFamily="18" charset="0"/>
              </a:rPr>
              <a:t>N1 (</a:t>
            </a:r>
            <a:r>
              <a:rPr lang="ka-GE" sz="1400" b="1" i="1" dirty="0">
                <a:latin typeface="Sylfaen" panose="010A0502050306030303" pitchFamily="18" charset="0"/>
              </a:rPr>
              <a:t>კასკადების მიმდებარედ) </a:t>
            </a:r>
            <a:endParaRPr lang="ka-GE" sz="1400" b="1" i="1" dirty="0" smtClean="0">
              <a:latin typeface="Sylfaen" panose="010A0502050306030303" pitchFamily="18" charset="0"/>
            </a:endParaRPr>
          </a:p>
          <a:p>
            <a:pPr algn="just">
              <a:lnSpc>
                <a:spcPct val="100000"/>
              </a:lnSpc>
              <a:spcBef>
                <a:spcPts val="600"/>
              </a:spcBef>
              <a:spcAft>
                <a:spcPts val="600"/>
              </a:spcAft>
            </a:pPr>
            <a:r>
              <a:rPr lang="ka-GE" sz="1400" dirty="0">
                <a:latin typeface="Sylfaen" panose="010A0502050306030303" pitchFamily="18" charset="0"/>
              </a:rPr>
              <a:t>გამწმენდი დანდაგარიდან წარმოქმნილი შლამი </a:t>
            </a:r>
            <a:r>
              <a:rPr lang="ka-GE" sz="1400" dirty="0" smtClean="0">
                <a:latin typeface="Sylfaen" panose="010A0502050306030303" pitchFamily="18" charset="0"/>
              </a:rPr>
              <a:t>გადავა </a:t>
            </a:r>
            <a:r>
              <a:rPr lang="ka-GE" sz="1400" dirty="0">
                <a:latin typeface="Sylfaen" panose="010A0502050306030303" pitchFamily="18" charset="0"/>
              </a:rPr>
              <a:t>შემსქელებლებში, სადაც მოხდება მათი შესაძლო </a:t>
            </a:r>
            <a:r>
              <a:rPr lang="ka-GE" sz="1400" dirty="0" smtClean="0">
                <a:latin typeface="Sylfaen" panose="010A0502050306030303" pitchFamily="18" charset="0"/>
              </a:rPr>
              <a:t>ხარისხამდე გაუწყლოვნება </a:t>
            </a:r>
            <a:r>
              <a:rPr lang="ka-GE" sz="1400" dirty="0">
                <a:latin typeface="Sylfaen" panose="010A0502050306030303" pitchFamily="18" charset="0"/>
              </a:rPr>
              <a:t>და ორ ერთეულ </a:t>
            </a:r>
            <a:r>
              <a:rPr lang="ka-GE" sz="1400" dirty="0" smtClean="0">
                <a:latin typeface="Sylfaen" panose="010A0502050306030303" pitchFamily="18" charset="0"/>
              </a:rPr>
              <a:t>(თითოეული </a:t>
            </a:r>
            <a:r>
              <a:rPr lang="ka-GE" sz="1400" dirty="0">
                <a:latin typeface="Sylfaen" panose="010A0502050306030303" pitchFamily="18" charset="0"/>
              </a:rPr>
              <a:t>6 </a:t>
            </a:r>
            <a:r>
              <a:rPr lang="ka-GE" sz="1400" dirty="0" smtClean="0">
                <a:latin typeface="Sylfaen" panose="010A0502050306030303" pitchFamily="18" charset="0"/>
              </a:rPr>
              <a:t>მ³) ავზში </a:t>
            </a:r>
            <a:r>
              <a:rPr lang="ka-GE" sz="1400" dirty="0">
                <a:latin typeface="Sylfaen" panose="010A0502050306030303" pitchFamily="18" charset="0"/>
              </a:rPr>
              <a:t>განთავსება. </a:t>
            </a:r>
            <a:r>
              <a:rPr lang="ka-GE" sz="1400" dirty="0" smtClean="0">
                <a:latin typeface="Sylfaen" panose="010A0502050306030303" pitchFamily="18" charset="0"/>
              </a:rPr>
              <a:t>საჭიროების </a:t>
            </a:r>
            <a:r>
              <a:rPr lang="ka-GE" sz="1400" dirty="0">
                <a:latin typeface="Sylfaen" panose="010A0502050306030303" pitchFamily="18" charset="0"/>
              </a:rPr>
              <a:t>შესაბამისად, აღნიშნული ავზებიდან მოხდება შლამის გადატვირთვა, შლამის ტუმბოს საშუალებით, სპეციალიზირებულ ავტომანქანაში </a:t>
            </a:r>
            <a:r>
              <a:rPr lang="ka-GE" sz="1400" dirty="0" smtClean="0">
                <a:latin typeface="Sylfaen" panose="010A0502050306030303" pitchFamily="18" charset="0"/>
              </a:rPr>
              <a:t>და საბოლოო </a:t>
            </a:r>
            <a:r>
              <a:rPr lang="ka-GE" sz="1400" dirty="0">
                <a:latin typeface="Sylfaen" panose="010A0502050306030303" pitchFamily="18" charset="0"/>
              </a:rPr>
              <a:t>განთავსების </a:t>
            </a:r>
            <a:r>
              <a:rPr lang="ka-GE" sz="1400" dirty="0" smtClean="0">
                <a:latin typeface="Sylfaen" panose="010A0502050306030303" pitchFamily="18" charset="0"/>
              </a:rPr>
              <a:t>მიზნით გადაიზიდება სს </a:t>
            </a:r>
            <a:r>
              <a:rPr lang="ka-GE" sz="1400" dirty="0">
                <a:latin typeface="Sylfaen" panose="010A0502050306030303" pitchFamily="18" charset="0"/>
              </a:rPr>
              <a:t>„</a:t>
            </a:r>
            <a:r>
              <a:rPr lang="en-US" sz="1400" dirty="0">
                <a:latin typeface="Sylfaen" panose="010A0502050306030303" pitchFamily="18" charset="0"/>
              </a:rPr>
              <a:t>RMG Copper“-</a:t>
            </a:r>
            <a:r>
              <a:rPr lang="ka-GE" sz="1400" dirty="0">
                <a:latin typeface="Sylfaen" panose="010A0502050306030303" pitchFamily="18" charset="0"/>
              </a:rPr>
              <a:t>ის სპილენძ-პირიტის </a:t>
            </a:r>
            <a:r>
              <a:rPr lang="ka-GE" sz="1400" dirty="0" smtClean="0">
                <a:latin typeface="Sylfaen" panose="010A0502050306030303" pitchFamily="18" charset="0"/>
              </a:rPr>
              <a:t>კუდსაცავზე. </a:t>
            </a:r>
          </a:p>
          <a:p>
            <a:pPr algn="just">
              <a:lnSpc>
                <a:spcPct val="100000"/>
              </a:lnSpc>
              <a:spcBef>
                <a:spcPts val="600"/>
              </a:spcBef>
              <a:spcAft>
                <a:spcPts val="600"/>
              </a:spcAft>
            </a:pPr>
            <a:endParaRPr lang="ka-GE" sz="1400" dirty="0">
              <a:latin typeface="Sylfaen" panose="010A0502050306030303" pitchFamily="18" charset="0"/>
            </a:endParaRPr>
          </a:p>
          <a:p>
            <a:pPr algn="just">
              <a:lnSpc>
                <a:spcPct val="100000"/>
              </a:lnSpc>
              <a:spcBef>
                <a:spcPts val="600"/>
              </a:spcBef>
              <a:spcAft>
                <a:spcPts val="600"/>
              </a:spcAft>
            </a:pPr>
            <a:r>
              <a:rPr lang="ka-GE" sz="1400" b="1" i="1" dirty="0" smtClean="0">
                <a:latin typeface="Sylfaen" panose="010A0502050306030303" pitchFamily="18" charset="0"/>
              </a:rPr>
              <a:t>გამწმენდი </a:t>
            </a:r>
            <a:r>
              <a:rPr lang="ka-GE" sz="1400" b="1" i="1" dirty="0">
                <a:latin typeface="Sylfaen" panose="010A0502050306030303" pitchFamily="18" charset="0"/>
              </a:rPr>
              <a:t>ნაგებობა </a:t>
            </a:r>
            <a:r>
              <a:rPr lang="en-US" sz="1400" b="1" i="1" dirty="0">
                <a:latin typeface="Sylfaen" panose="010A0502050306030303" pitchFamily="18" charset="0"/>
              </a:rPr>
              <a:t>N2 (</a:t>
            </a:r>
            <a:r>
              <a:rPr lang="ka-GE" sz="1400" b="1" i="1" dirty="0">
                <a:latin typeface="Sylfaen" panose="010A0502050306030303" pitchFamily="18" charset="0"/>
              </a:rPr>
              <a:t>მე-4 სანაყაროს ძირი) </a:t>
            </a:r>
            <a:endParaRPr lang="ka-GE" sz="1400" b="1" i="1" dirty="0" smtClean="0">
              <a:latin typeface="Sylfaen" panose="010A0502050306030303" pitchFamily="18" charset="0"/>
            </a:endParaRPr>
          </a:p>
          <a:p>
            <a:pPr algn="just">
              <a:lnSpc>
                <a:spcPct val="100000"/>
              </a:lnSpc>
              <a:spcBef>
                <a:spcPts val="600"/>
              </a:spcBef>
              <a:spcAft>
                <a:spcPts val="600"/>
              </a:spcAft>
            </a:pPr>
            <a:r>
              <a:rPr lang="ka-GE" sz="1400" dirty="0" smtClean="0">
                <a:latin typeface="Sylfaen" panose="010A0502050306030303" pitchFamily="18" charset="0"/>
              </a:rPr>
              <a:t>გამწმენდი დანადგარიდან </a:t>
            </a:r>
            <a:r>
              <a:rPr lang="ka-GE" sz="1400" dirty="0">
                <a:latin typeface="Sylfaen" panose="010A0502050306030303" pitchFamily="18" charset="0"/>
              </a:rPr>
              <a:t>წარმოქმნილი შლამი </a:t>
            </a:r>
            <a:r>
              <a:rPr lang="ka-GE" sz="1400" dirty="0" smtClean="0">
                <a:latin typeface="Sylfaen" panose="010A0502050306030303" pitchFamily="18" charset="0"/>
              </a:rPr>
              <a:t>გადავა </a:t>
            </a:r>
            <a:r>
              <a:rPr lang="ka-GE" sz="1400" dirty="0">
                <a:latin typeface="Sylfaen" panose="010A0502050306030303" pitchFamily="18" charset="0"/>
              </a:rPr>
              <a:t>შლამის სალექარ ლაგუნებში, სადაც მოხდება მათი შესაძლო ხარისხამდე </a:t>
            </a:r>
            <a:r>
              <a:rPr lang="ka-GE" sz="1400" dirty="0" smtClean="0">
                <a:latin typeface="Sylfaen" panose="010A0502050306030303" pitchFamily="18" charset="0"/>
              </a:rPr>
              <a:t>გაუწყლოვნება. პერიოდულად </a:t>
            </a:r>
            <a:r>
              <a:rPr lang="ka-GE" sz="1400" dirty="0">
                <a:latin typeface="Sylfaen" panose="010A0502050306030303" pitchFamily="18" charset="0"/>
              </a:rPr>
              <a:t>(საჭიროების შესაბამისად) მოხდება შლამის გადატვირთვა სატვირთო ავტომანქანებში და საბოლოო განთავსების მიზნით </a:t>
            </a:r>
            <a:r>
              <a:rPr lang="ka-GE" sz="1400" dirty="0" smtClean="0">
                <a:latin typeface="Sylfaen" panose="010A0502050306030303" pitchFamily="18" charset="0"/>
              </a:rPr>
              <a:t>გადაიზიდება სს </a:t>
            </a:r>
            <a:r>
              <a:rPr lang="ka-GE" sz="1400" dirty="0">
                <a:latin typeface="Sylfaen" panose="010A0502050306030303" pitchFamily="18" charset="0"/>
              </a:rPr>
              <a:t>„</a:t>
            </a:r>
            <a:r>
              <a:rPr lang="en-US" sz="1400" dirty="0" smtClean="0">
                <a:latin typeface="Sylfaen" panose="010A0502050306030303" pitchFamily="18" charset="0"/>
              </a:rPr>
              <a:t>RMG</a:t>
            </a:r>
            <a:r>
              <a:rPr lang="ka-GE" sz="1400" dirty="0" smtClean="0">
                <a:latin typeface="Sylfaen" panose="010A0502050306030303" pitchFamily="18" charset="0"/>
              </a:rPr>
              <a:t> </a:t>
            </a:r>
            <a:r>
              <a:rPr lang="en-US" sz="1400" dirty="0" smtClean="0">
                <a:latin typeface="Sylfaen" panose="010A0502050306030303" pitchFamily="18" charset="0"/>
              </a:rPr>
              <a:t>Copper</a:t>
            </a:r>
            <a:r>
              <a:rPr lang="en-US" sz="1400" dirty="0">
                <a:latin typeface="Sylfaen" panose="010A0502050306030303" pitchFamily="18" charset="0"/>
              </a:rPr>
              <a:t>“-</a:t>
            </a:r>
            <a:r>
              <a:rPr lang="ka-GE" sz="1400" dirty="0">
                <a:latin typeface="Sylfaen" panose="010A0502050306030303" pitchFamily="18" charset="0"/>
              </a:rPr>
              <a:t>ის ფუჭი ქანების </a:t>
            </a:r>
            <a:r>
              <a:rPr lang="ka-GE" sz="1400" dirty="0" smtClean="0">
                <a:latin typeface="Sylfaen" panose="010A0502050306030303" pitchFamily="18" charset="0"/>
              </a:rPr>
              <a:t>1-ლ </a:t>
            </a:r>
            <a:r>
              <a:rPr lang="ka-GE" sz="1400" dirty="0">
                <a:latin typeface="Sylfaen" panose="010A0502050306030303" pitchFamily="18" charset="0"/>
              </a:rPr>
              <a:t>და მე-4 </a:t>
            </a:r>
            <a:r>
              <a:rPr lang="ka-GE" sz="1400" dirty="0" smtClean="0">
                <a:latin typeface="Sylfaen" panose="010A0502050306030303" pitchFamily="18" charset="0"/>
              </a:rPr>
              <a:t>სანაყაროებზე </a:t>
            </a:r>
            <a:r>
              <a:rPr lang="ka-GE" sz="1400" dirty="0">
                <a:latin typeface="Sylfaen" panose="010A0502050306030303" pitchFamily="18" charset="0"/>
              </a:rPr>
              <a:t>ან/და სპილენძ-პირიტის </a:t>
            </a:r>
            <a:r>
              <a:rPr lang="ka-GE" sz="1400" dirty="0" smtClean="0">
                <a:latin typeface="Sylfaen" panose="010A0502050306030303" pitchFamily="18" charset="0"/>
              </a:rPr>
              <a:t>კუდსაცავზე. </a:t>
            </a:r>
            <a:endParaRPr lang="ka-GE" sz="1400" b="1" i="1" dirty="0">
              <a:latin typeface="Sylfaen" panose="010A0502050306030303" pitchFamily="18" charset="0"/>
            </a:endParaRPr>
          </a:p>
          <a:p>
            <a:pPr algn="l">
              <a:lnSpc>
                <a:spcPct val="100000"/>
              </a:lnSpc>
              <a:spcBef>
                <a:spcPts val="600"/>
              </a:spcBef>
              <a:spcAft>
                <a:spcPts val="600"/>
              </a:spcAft>
            </a:pPr>
            <a:endParaRPr lang="en-US" sz="2000" b="1" i="1" dirty="0">
              <a:latin typeface="Sylfaen" panose="010A0502050306030303" pitchFamily="18" charset="0"/>
            </a:endParaRPr>
          </a:p>
        </p:txBody>
      </p:sp>
    </p:spTree>
    <p:extLst>
      <p:ext uri="{BB962C8B-B14F-4D97-AF65-F5344CB8AC3E}">
        <p14:creationId xmlns:p14="http://schemas.microsoft.com/office/powerpoint/2010/main" val="2407804021"/>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999210" y="1080654"/>
            <a:ext cx="7525790" cy="3308598"/>
          </a:xfrm>
          <a:prstGeom prst="rect">
            <a:avLst/>
          </a:prstGeom>
        </p:spPr>
        <p:txBody>
          <a:bodyPr wrap="square">
            <a:spAutoFit/>
          </a:bodyPr>
          <a:lstStyle/>
          <a:p>
            <a:pPr algn="just">
              <a:spcBef>
                <a:spcPts val="1200"/>
              </a:spcBef>
              <a:spcAft>
                <a:spcPts val="1200"/>
              </a:spcAft>
            </a:pPr>
            <a:r>
              <a:rPr lang="ka-GE" sz="1400" b="1" dirty="0" smtClean="0"/>
              <a:t>გზშ-ს პროცესში დეტალურად შესწავლილი იქნება შემდეგი სახის ზემოქმედებები:</a:t>
            </a:r>
          </a:p>
          <a:p>
            <a:pPr marL="285750" indent="-285750">
              <a:buFont typeface="Wingdings" panose="05000000000000000000" pitchFamily="2" charset="2"/>
              <a:buChar char="Ø"/>
            </a:pPr>
            <a:r>
              <a:rPr lang="ka-GE" sz="1400" dirty="0" smtClean="0"/>
              <a:t>ატმოსფერულ </a:t>
            </a:r>
            <a:r>
              <a:rPr lang="ka-GE" sz="1400" dirty="0"/>
              <a:t>ჰაერში მავნე ნივთიერებების ემისიების და ხმაურის გავრცელება;</a:t>
            </a:r>
          </a:p>
          <a:p>
            <a:pPr marL="285750" indent="-285750">
              <a:buFont typeface="Wingdings" panose="05000000000000000000" pitchFamily="2" charset="2"/>
              <a:buChar char="Ø"/>
            </a:pPr>
            <a:r>
              <a:rPr lang="ka-GE" sz="1400" dirty="0" smtClean="0"/>
              <a:t>საშიში </a:t>
            </a:r>
            <a:r>
              <a:rPr lang="ka-GE" sz="1400" dirty="0"/>
              <a:t>გეოლოგიური მოვლენების განვითარების რისკი;</a:t>
            </a:r>
          </a:p>
          <a:p>
            <a:pPr marL="285750" indent="-285750">
              <a:buFont typeface="Wingdings" panose="05000000000000000000" pitchFamily="2" charset="2"/>
              <a:buChar char="Ø"/>
            </a:pPr>
            <a:r>
              <a:rPr lang="ka-GE" sz="1400" dirty="0" smtClean="0"/>
              <a:t>ზემოქმედება </a:t>
            </a:r>
            <a:r>
              <a:rPr lang="ka-GE" sz="1400" dirty="0"/>
              <a:t>წყლის გარემოზე;</a:t>
            </a:r>
          </a:p>
          <a:p>
            <a:pPr marL="285750" indent="-285750">
              <a:buFont typeface="Wingdings" panose="05000000000000000000" pitchFamily="2" charset="2"/>
              <a:buChar char="Ø"/>
            </a:pPr>
            <a:r>
              <a:rPr lang="ka-GE" sz="1400" dirty="0" smtClean="0"/>
              <a:t>ზემოქმედება </a:t>
            </a:r>
            <a:r>
              <a:rPr lang="ka-GE" sz="1400" dirty="0"/>
              <a:t>ბიოლოგიურ გარემოზე;</a:t>
            </a:r>
          </a:p>
          <a:p>
            <a:pPr marL="285750" indent="-285750">
              <a:buFont typeface="Wingdings" panose="05000000000000000000" pitchFamily="2" charset="2"/>
              <a:buChar char="Ø"/>
            </a:pPr>
            <a:r>
              <a:rPr lang="ka-GE" sz="1400" dirty="0" smtClean="0"/>
              <a:t>ზემოქმედება </a:t>
            </a:r>
            <a:r>
              <a:rPr lang="ka-GE" sz="1400" dirty="0"/>
              <a:t>ნიადაგზე, დაბინძურების რისკები;</a:t>
            </a:r>
          </a:p>
          <a:p>
            <a:pPr marL="285750" indent="-285750">
              <a:buFont typeface="Wingdings" panose="05000000000000000000" pitchFamily="2" charset="2"/>
              <a:buChar char="Ø"/>
            </a:pPr>
            <a:r>
              <a:rPr lang="ka-GE" sz="1400" dirty="0" smtClean="0"/>
              <a:t>ნარჩენების </a:t>
            </a:r>
            <a:r>
              <a:rPr lang="ka-GE" sz="1400" dirty="0"/>
              <a:t>წარმოქმნის და მართვის შედეგად მოსალოდნელი ზემოქმედება;</a:t>
            </a:r>
          </a:p>
          <a:p>
            <a:pPr marL="285750" indent="-285750">
              <a:buFont typeface="Wingdings" panose="05000000000000000000" pitchFamily="2" charset="2"/>
              <a:buChar char="Ø"/>
            </a:pPr>
            <a:r>
              <a:rPr lang="ka-GE" sz="1400" dirty="0" smtClean="0"/>
              <a:t>ლანდშაფტების </a:t>
            </a:r>
            <a:r>
              <a:rPr lang="ka-GE" sz="1400" dirty="0"/>
              <a:t>ვიზუალური ცვლილება;</a:t>
            </a:r>
          </a:p>
          <a:p>
            <a:pPr marL="285750" indent="-285750">
              <a:buFont typeface="Wingdings" panose="05000000000000000000" pitchFamily="2" charset="2"/>
              <a:buChar char="Ø"/>
            </a:pPr>
            <a:r>
              <a:rPr lang="ka-GE" sz="1400" dirty="0" smtClean="0"/>
              <a:t>ისტორიულ-კულტურულ </a:t>
            </a:r>
            <a:r>
              <a:rPr lang="ka-GE" sz="1400" dirty="0"/>
              <a:t>და არქეოლოგიურ ძეგლებზე ზემოქმედების რისკები;</a:t>
            </a:r>
          </a:p>
          <a:p>
            <a:pPr marL="285750" indent="-285750">
              <a:buFont typeface="Wingdings" panose="05000000000000000000" pitchFamily="2" charset="2"/>
              <a:buChar char="Ø"/>
            </a:pPr>
            <a:r>
              <a:rPr lang="ka-GE" sz="1400" dirty="0" smtClean="0"/>
              <a:t>ზემოქმედება </a:t>
            </a:r>
            <a:r>
              <a:rPr lang="ka-GE" sz="1400" dirty="0"/>
              <a:t>ადამიანის ჯანმრთელობასა და უსაფრთხოებაზე</a:t>
            </a:r>
          </a:p>
          <a:p>
            <a:pPr algn="just">
              <a:spcBef>
                <a:spcPts val="600"/>
              </a:spcBef>
              <a:spcAft>
                <a:spcPts val="600"/>
              </a:spcAft>
            </a:pPr>
            <a:endParaRPr lang="ka-GE" sz="1400" dirty="0" smtClean="0"/>
          </a:p>
          <a:p>
            <a:pPr algn="just">
              <a:spcBef>
                <a:spcPts val="600"/>
              </a:spcBef>
              <a:spcAft>
                <a:spcPts val="600"/>
              </a:spcAft>
            </a:pPr>
            <a:r>
              <a:rPr lang="ka-GE" sz="1400" dirty="0" smtClean="0"/>
              <a:t>პროექტის ადგილმდებარეობიდან და მასშტაბებიდან გამომდინარე ტრანსსასაზღვრო ზემოქმედება მოსალოდნელი არ არის და გზშ-ს პროცესში არ განიხილება</a:t>
            </a:r>
            <a:r>
              <a:rPr lang="ka-GE" sz="1600" dirty="0" smtClean="0"/>
              <a:t>. </a:t>
            </a:r>
            <a:endParaRPr lang="ka-GE" sz="1600" dirty="0"/>
          </a:p>
        </p:txBody>
      </p:sp>
      <p:sp>
        <p:nvSpPr>
          <p:cNvPr id="3" name="Rectangle 2"/>
          <p:cNvSpPr/>
          <p:nvPr/>
        </p:nvSpPr>
        <p:spPr>
          <a:xfrm>
            <a:off x="2189018" y="461818"/>
            <a:ext cx="6712397" cy="369332"/>
          </a:xfrm>
          <a:prstGeom prst="rect">
            <a:avLst/>
          </a:prstGeom>
        </p:spPr>
        <p:txBody>
          <a:bodyPr wrap="square">
            <a:spAutoFit/>
          </a:bodyPr>
          <a:lstStyle/>
          <a:p>
            <a:pPr algn="ctr"/>
            <a:r>
              <a:rPr lang="ka-GE" b="1" dirty="0" smtClean="0"/>
              <a:t>გარემოზე შესაძლო ზემოქმედების სახეები</a:t>
            </a:r>
            <a:endParaRPr lang="en-US" b="1" dirty="0"/>
          </a:p>
        </p:txBody>
      </p:sp>
    </p:spTree>
    <p:extLst>
      <p:ext uri="{BB962C8B-B14F-4D97-AF65-F5344CB8AC3E}">
        <p14:creationId xmlns:p14="http://schemas.microsoft.com/office/powerpoint/2010/main" val="4059937600"/>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69720" y="435731"/>
            <a:ext cx="9144000" cy="452581"/>
          </a:xfrm>
        </p:spPr>
        <p:txBody>
          <a:bodyPr>
            <a:normAutofit/>
          </a:bodyPr>
          <a:lstStyle/>
          <a:p>
            <a:r>
              <a:rPr lang="ka-GE" sz="1800" b="1" dirty="0">
                <a:latin typeface="+mn-lt"/>
              </a:rPr>
              <a:t>გზშ-ს ანგარიშის განხილვიდან ამოღებული გარემოზე ზემოქმედების სახეები </a:t>
            </a:r>
            <a:endParaRPr lang="en-US" sz="1800" b="1" dirty="0">
              <a:latin typeface="+mn-lt"/>
            </a:endParaRPr>
          </a:p>
        </p:txBody>
      </p:sp>
      <p:sp>
        <p:nvSpPr>
          <p:cNvPr id="3" name="Subtitle 2"/>
          <p:cNvSpPr>
            <a:spLocks noGrp="1"/>
          </p:cNvSpPr>
          <p:nvPr>
            <p:ph type="subTitle" idx="1"/>
          </p:nvPr>
        </p:nvSpPr>
        <p:spPr>
          <a:xfrm>
            <a:off x="1727200" y="1071418"/>
            <a:ext cx="8654473" cy="3897746"/>
          </a:xfrm>
        </p:spPr>
        <p:txBody>
          <a:bodyPr>
            <a:normAutofit/>
          </a:bodyPr>
          <a:lstStyle/>
          <a:p>
            <a:pPr algn="l">
              <a:lnSpc>
                <a:spcPct val="100000"/>
              </a:lnSpc>
              <a:spcBef>
                <a:spcPts val="600"/>
              </a:spcBef>
              <a:spcAft>
                <a:spcPts val="600"/>
              </a:spcAft>
            </a:pPr>
            <a:endParaRPr lang="en-US" sz="2000" b="1" i="1" dirty="0">
              <a:latin typeface="Sylfaen" panose="010A0502050306030303"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736099689"/>
              </p:ext>
            </p:extLst>
          </p:nvPr>
        </p:nvGraphicFramePr>
        <p:xfrm>
          <a:off x="647700" y="998219"/>
          <a:ext cx="10927080" cy="4568569"/>
        </p:xfrm>
        <a:graphic>
          <a:graphicData uri="http://schemas.openxmlformats.org/drawingml/2006/table">
            <a:tbl>
              <a:tblPr firstRow="1" bandRow="1">
                <a:tableStyleId>{5C22544A-7EE6-4342-B048-85BDC9FD1C3A}</a:tableStyleId>
              </a:tblPr>
              <a:tblGrid>
                <a:gridCol w="3566176">
                  <a:extLst>
                    <a:ext uri="{9D8B030D-6E8A-4147-A177-3AD203B41FA5}">
                      <a16:colId xmlns:a16="http://schemas.microsoft.com/office/drawing/2014/main" val="3488047447"/>
                    </a:ext>
                  </a:extLst>
                </a:gridCol>
                <a:gridCol w="7360904">
                  <a:extLst>
                    <a:ext uri="{9D8B030D-6E8A-4147-A177-3AD203B41FA5}">
                      <a16:colId xmlns:a16="http://schemas.microsoft.com/office/drawing/2014/main" val="3343403502"/>
                    </a:ext>
                  </a:extLst>
                </a:gridCol>
              </a:tblGrid>
              <a:tr h="434538">
                <a:tc>
                  <a:txBody>
                    <a:bodyPr/>
                    <a:lstStyle/>
                    <a:p>
                      <a:pPr marL="0" marR="0" algn="ctr">
                        <a:spcBef>
                          <a:spcPts val="0"/>
                        </a:spcBef>
                        <a:spcAft>
                          <a:spcPts val="0"/>
                        </a:spcAft>
                      </a:pPr>
                      <a:r>
                        <a:rPr lang="ka-GE" sz="1200" b="1" noProof="0" dirty="0" smtClean="0">
                          <a:solidFill>
                            <a:schemeClr val="tx1"/>
                          </a:solidFill>
                          <a:effectLst/>
                          <a:latin typeface="Sylfaen" panose="010A0502050306030303" pitchFamily="18" charset="0"/>
                          <a:ea typeface="Calibri" panose="020F0502020204030204" pitchFamily="34" charset="0"/>
                          <a:cs typeface="Times New Roman" panose="02020603050405020304" pitchFamily="18" charset="0"/>
                        </a:rPr>
                        <a:t>გარემოზე ზემოქმედების სახე</a:t>
                      </a:r>
                      <a:endParaRPr lang="ka-GE" sz="1200" noProof="0" dirty="0">
                        <a:solidFill>
                          <a:schemeClr val="tx1"/>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a:spcBef>
                          <a:spcPts val="0"/>
                        </a:spcBef>
                        <a:spcAft>
                          <a:spcPts val="0"/>
                        </a:spcAft>
                      </a:pPr>
                      <a:r>
                        <a:rPr lang="ka-GE" sz="1200" b="1" noProof="0" dirty="0" smtClean="0">
                          <a:solidFill>
                            <a:schemeClr val="tx1"/>
                          </a:solidFill>
                          <a:effectLst/>
                          <a:latin typeface="Sylfaen" panose="010A0502050306030303" pitchFamily="18" charset="0"/>
                          <a:ea typeface="Calibri" panose="020F0502020204030204" pitchFamily="34" charset="0"/>
                          <a:cs typeface="Times New Roman" panose="02020603050405020304" pitchFamily="18" charset="0"/>
                        </a:rPr>
                        <a:t>გზშ-ს ანგარიშის განხილვიდან ამოღების საფუძველი</a:t>
                      </a:r>
                      <a:endParaRPr lang="ka-GE" sz="1200" noProof="0" dirty="0">
                        <a:solidFill>
                          <a:schemeClr val="tx1"/>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321703832"/>
                  </a:ext>
                </a:extLst>
              </a:tr>
              <a:tr h="1585122">
                <a:tc>
                  <a:txBody>
                    <a:bodyPr/>
                    <a:lstStyle/>
                    <a:p>
                      <a:pPr marL="0" marR="0" algn="l">
                        <a:spcBef>
                          <a:spcPts val="0"/>
                        </a:spcBef>
                        <a:spcAft>
                          <a:spcPts val="0"/>
                        </a:spcAft>
                      </a:pPr>
                      <a:r>
                        <a:rPr lang="ka-GE" sz="1200" b="1" noProof="0" dirty="0" smtClean="0">
                          <a:effectLst/>
                          <a:latin typeface="Sylfaen" panose="010A0502050306030303" pitchFamily="18" charset="0"/>
                          <a:ea typeface="Calibri" panose="020F0502020204030204" pitchFamily="34" charset="0"/>
                          <a:cs typeface="Times New Roman" panose="02020603050405020304" pitchFamily="18" charset="0"/>
                        </a:rPr>
                        <a:t>ზემოქმედება სატრანსპორტო ნაკადებზე</a:t>
                      </a:r>
                      <a:endParaRPr lang="ka-GE" sz="1200" noProof="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just">
                        <a:spcBef>
                          <a:spcPts val="0"/>
                        </a:spcBef>
                        <a:spcAft>
                          <a:spcPts val="0"/>
                        </a:spcAft>
                      </a:pPr>
                      <a:r>
                        <a:rPr lang="ka-GE" sz="1200" noProof="0" dirty="0" smtClean="0">
                          <a:effectLst/>
                          <a:latin typeface="Sylfaen" panose="010A0502050306030303" pitchFamily="18" charset="0"/>
                          <a:ea typeface="Calibri" panose="020F0502020204030204" pitchFamily="34" charset="0"/>
                          <a:cs typeface="Times New Roman" panose="02020603050405020304" pitchFamily="18" charset="0"/>
                        </a:rPr>
                        <a:t>გამწმენდი ნაგებობების მშენებლობის და ოპერირების პროცესები დაკავშირებული არ არის სატრანსპორტო ოპერაციებზე. </a:t>
                      </a:r>
                    </a:p>
                    <a:p>
                      <a:pPr marL="0" marR="0" algn="just">
                        <a:spcBef>
                          <a:spcPts val="0"/>
                        </a:spcBef>
                        <a:spcAft>
                          <a:spcPts val="0"/>
                        </a:spcAft>
                      </a:pPr>
                      <a:r>
                        <a:rPr lang="ka-GE" sz="1200" noProof="0" dirty="0" smtClean="0">
                          <a:effectLst/>
                          <a:latin typeface="Sylfaen" panose="010A0502050306030303" pitchFamily="18" charset="0"/>
                          <a:ea typeface="Calibri" panose="020F0502020204030204" pitchFamily="34" charset="0"/>
                          <a:cs typeface="Times New Roman" panose="02020603050405020304" pitchFamily="18" charset="0"/>
                        </a:rPr>
                        <a:t>სატრანსპორტო ღონისძიებების აუცილებლობა დადგება სამშენებლო მასალების და კონსტრუქციების შემოტანის  და გამწმენდი ნაგებობებიდან შლამის ამოღების და პერიოდული/გეგმიური სარემონტო სამუშაოების პროცესებში.</a:t>
                      </a:r>
                    </a:p>
                    <a:p>
                      <a:pPr marL="0" marR="0" algn="just">
                        <a:spcBef>
                          <a:spcPts val="0"/>
                        </a:spcBef>
                        <a:spcAft>
                          <a:spcPts val="0"/>
                        </a:spcAft>
                      </a:pPr>
                      <a:r>
                        <a:rPr lang="ka-GE" sz="1200" noProof="0" dirty="0" smtClean="0">
                          <a:effectLst/>
                          <a:latin typeface="Sylfaen" panose="010A0502050306030303" pitchFamily="18" charset="0"/>
                          <a:ea typeface="Calibri" panose="020F0502020204030204" pitchFamily="34" charset="0"/>
                          <a:cs typeface="Times New Roman" panose="02020603050405020304" pitchFamily="18" charset="0"/>
                        </a:rPr>
                        <a:t>გასათვალისწინებელია, რომ აღნიშული პროცესების განხორციელების პერიოდი არის მოკლევადიანი და ვერ მოახდებს გავლენას სატრანსპორტო ნაკადებზე. შესაბამისად ზემოქმედების შემარბილებელი ღონისძიებები  არ იგეგმება.</a:t>
                      </a:r>
                      <a:endParaRPr lang="ka-GE" sz="1200" noProof="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128597918"/>
                  </a:ext>
                </a:extLst>
              </a:tr>
              <a:tr h="974770">
                <a:tc>
                  <a:txBody>
                    <a:bodyPr/>
                    <a:lstStyle/>
                    <a:p>
                      <a:pPr marL="0" marR="0" algn="l">
                        <a:spcBef>
                          <a:spcPts val="0"/>
                        </a:spcBef>
                        <a:spcAft>
                          <a:spcPts val="0"/>
                        </a:spcAft>
                      </a:pPr>
                      <a:r>
                        <a:rPr lang="ka-GE" sz="1200" b="1" noProof="0" dirty="0" smtClean="0">
                          <a:effectLst/>
                          <a:latin typeface="Sylfaen" panose="010A0502050306030303" pitchFamily="18" charset="0"/>
                          <a:ea typeface="Calibri" panose="020F0502020204030204" pitchFamily="34" charset="0"/>
                          <a:cs typeface="Times New Roman" panose="02020603050405020304" pitchFamily="18" charset="0"/>
                        </a:rPr>
                        <a:t>მიწის საკუთრება და გამოყენება</a:t>
                      </a:r>
                      <a:endParaRPr lang="ka-GE" sz="1200" noProof="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just">
                        <a:spcBef>
                          <a:spcPts val="0"/>
                        </a:spcBef>
                        <a:spcAft>
                          <a:spcPts val="0"/>
                        </a:spcAft>
                      </a:pPr>
                      <a:r>
                        <a:rPr lang="ka-GE" sz="1200" noProof="0" dirty="0" smtClean="0">
                          <a:effectLst/>
                          <a:latin typeface="Sylfaen" panose="010A0502050306030303" pitchFamily="18" charset="0"/>
                          <a:ea typeface="Calibri" panose="020F0502020204030204" pitchFamily="34" charset="0"/>
                          <a:cs typeface="Times New Roman" panose="02020603050405020304" pitchFamily="18" charset="0"/>
                        </a:rPr>
                        <a:t>გამწმენდი ნაგებობების განთავსებისთვის შერჩეული ტერიტორიები წარმოადგენს სახელმწიფო საკუთრებაში არსებულ არასასოფლო-სამეურნეო დანიშნულების მიწის ნაკვეთებს. ამ ეტაპისთვის მიმდინარეობს შესაბამისი პროცედურების დასრულება აღნიშნული მიწის ნაკვეთების სს „RMG Copper”-ისთვის აღნაგობის უფლებით გადაცემის მიზნით. </a:t>
                      </a:r>
                      <a:endParaRPr lang="ka-GE" sz="1200" noProof="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895258393"/>
                  </a:ext>
                </a:extLst>
              </a:tr>
              <a:tr h="959888">
                <a:tc>
                  <a:txBody>
                    <a:bodyPr/>
                    <a:lstStyle/>
                    <a:p>
                      <a:pPr marL="0" marR="0" algn="l">
                        <a:spcBef>
                          <a:spcPts val="0"/>
                        </a:spcBef>
                        <a:spcAft>
                          <a:spcPts val="0"/>
                        </a:spcAft>
                      </a:pPr>
                      <a:r>
                        <a:rPr lang="ka-GE" sz="1200" b="1" noProof="0" dirty="0" smtClean="0">
                          <a:effectLst/>
                          <a:latin typeface="Sylfaen" panose="010A0502050306030303" pitchFamily="18" charset="0"/>
                          <a:ea typeface="Calibri" panose="020F0502020204030204" pitchFamily="34" charset="0"/>
                          <a:cs typeface="Times New Roman" panose="02020603050405020304" pitchFamily="18" charset="0"/>
                        </a:rPr>
                        <a:t>დემოგრაფიული მდგომარეობის ცვლილება</a:t>
                      </a:r>
                      <a:endParaRPr lang="ka-GE" sz="1200" noProof="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just">
                        <a:spcBef>
                          <a:spcPts val="0"/>
                        </a:spcBef>
                        <a:spcAft>
                          <a:spcPts val="0"/>
                        </a:spcAft>
                      </a:pPr>
                      <a:r>
                        <a:rPr lang="ka-GE" sz="1200" noProof="0" dirty="0" smtClean="0">
                          <a:effectLst/>
                          <a:latin typeface="Sylfaen" panose="010A0502050306030303" pitchFamily="18" charset="0"/>
                          <a:ea typeface="Calibri" panose="020F0502020204030204" pitchFamily="34" charset="0"/>
                          <a:cs typeface="Times New Roman" panose="02020603050405020304" pitchFamily="18" charset="0"/>
                        </a:rPr>
                        <a:t>როგორც უკვე აღინიშნა გამწმენდი ნაგებობის მშენებლობას ოპერირებას უზრუნველყოფს კომპანიის საწარმოო პროცესში დასაქმებული პერსონალი. შესაბამისად, არ იგეგმება სხვა რეგიონებიდან მოწვეული მუშახელის დასაქმება. </a:t>
                      </a:r>
                    </a:p>
                    <a:p>
                      <a:pPr marL="0" marR="0" algn="just">
                        <a:spcBef>
                          <a:spcPts val="0"/>
                        </a:spcBef>
                        <a:spcAft>
                          <a:spcPts val="0"/>
                        </a:spcAft>
                      </a:pPr>
                      <a:r>
                        <a:rPr lang="ka-GE" sz="1200" noProof="0" dirty="0" smtClean="0">
                          <a:effectLst/>
                          <a:latin typeface="Sylfaen" panose="010A0502050306030303" pitchFamily="18" charset="0"/>
                          <a:ea typeface="Calibri" panose="020F0502020204030204" pitchFamily="34" charset="0"/>
                          <a:cs typeface="Times New Roman" panose="02020603050405020304" pitchFamily="18" charset="0"/>
                        </a:rPr>
                        <a:t>აღნიშნულიდან გამომდინარე, დემოგრაფიულ მდგომარეობაზე ზემოქმედება არ არის მოსალოდნელი.</a:t>
                      </a:r>
                      <a:endParaRPr lang="ka-GE" sz="1200" noProof="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244239171"/>
                  </a:ext>
                </a:extLst>
              </a:tr>
              <a:tr h="614251">
                <a:tc>
                  <a:txBody>
                    <a:bodyPr/>
                    <a:lstStyle/>
                    <a:p>
                      <a:pPr marL="0" marR="0" algn="l">
                        <a:spcBef>
                          <a:spcPts val="0"/>
                        </a:spcBef>
                        <a:spcAft>
                          <a:spcPts val="0"/>
                        </a:spcAft>
                      </a:pPr>
                      <a:r>
                        <a:rPr lang="ka-GE" sz="1200" b="1" noProof="0" dirty="0" smtClean="0">
                          <a:effectLst/>
                          <a:latin typeface="Sylfaen" panose="010A0502050306030303" pitchFamily="18" charset="0"/>
                          <a:ea typeface="Calibri" panose="020F0502020204030204" pitchFamily="34" charset="0"/>
                          <a:cs typeface="Times New Roman" panose="02020603050405020304" pitchFamily="18" charset="0"/>
                        </a:rPr>
                        <a:t>ზემოქმედება დაცულ ტერიტორიებზე</a:t>
                      </a:r>
                      <a:endParaRPr lang="ka-GE" sz="1200" noProof="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60000"/>
                        <a:lumOff val="40000"/>
                      </a:schemeClr>
                    </a:solidFill>
                  </a:tcPr>
                </a:tc>
                <a:tc>
                  <a:txBody>
                    <a:bodyPr/>
                    <a:lstStyle/>
                    <a:p>
                      <a:pPr marL="0" marR="0" algn="just">
                        <a:spcBef>
                          <a:spcPts val="0"/>
                        </a:spcBef>
                        <a:spcAft>
                          <a:spcPts val="0"/>
                        </a:spcAft>
                      </a:pPr>
                      <a:r>
                        <a:rPr lang="ka-GE" sz="1200" noProof="0" dirty="0" smtClean="0">
                          <a:effectLst/>
                          <a:latin typeface="Sylfaen" panose="010A0502050306030303" pitchFamily="18" charset="0"/>
                          <a:ea typeface="Calibri" panose="020F0502020204030204" pitchFamily="34" charset="0"/>
                          <a:cs typeface="Times New Roman" panose="02020603050405020304" pitchFamily="18" charset="0"/>
                        </a:rPr>
                        <a:t>პროექტის განხორციელების არეალში საქართველოს კანონმდებლობით და საერთაშორისო კონვენციებით დაცული ტერიტორიები წარმოდგენილი არ არის. </a:t>
                      </a:r>
                      <a:endParaRPr lang="ka-GE" sz="1200" noProof="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4">
                        <a:lumMod val="20000"/>
                        <a:lumOff val="80000"/>
                      </a:schemeClr>
                    </a:solidFill>
                  </a:tcPr>
                </a:tc>
                <a:extLst>
                  <a:ext uri="{0D108BD9-81ED-4DB2-BD59-A6C34878D82A}">
                    <a16:rowId xmlns:a16="http://schemas.microsoft.com/office/drawing/2014/main" val="3846634919"/>
                  </a:ext>
                </a:extLst>
              </a:tr>
            </a:tbl>
          </a:graphicData>
        </a:graphic>
      </p:graphicFrame>
    </p:spTree>
    <p:extLst>
      <p:ext uri="{BB962C8B-B14F-4D97-AF65-F5344CB8AC3E}">
        <p14:creationId xmlns:p14="http://schemas.microsoft.com/office/powerpoint/2010/main" val="3444472738"/>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26820" y="236220"/>
            <a:ext cx="9448800" cy="518160"/>
          </a:xfrm>
        </p:spPr>
        <p:txBody>
          <a:bodyPr>
            <a:normAutofit fontScale="90000"/>
          </a:bodyPr>
          <a:lstStyle/>
          <a:p>
            <a:r>
              <a:rPr lang="ka-GE" sz="1800" b="1" dirty="0">
                <a:latin typeface="+mn-lt"/>
              </a:rPr>
              <a:t>გარემოზე შესაძლო ზემოქმედების </a:t>
            </a:r>
            <a:r>
              <a:rPr lang="ka-GE" sz="1800" b="1" dirty="0" smtClean="0">
                <a:latin typeface="+mn-lt"/>
              </a:rPr>
              <a:t>აღწერა და შემარბილებელი ღონისძიებები</a:t>
            </a:r>
            <a:r>
              <a:rPr lang="ka-GE" sz="1800" b="1" dirty="0">
                <a:latin typeface="+mn-lt"/>
              </a:rPr>
              <a:t/>
            </a:r>
            <a:br>
              <a:rPr lang="ka-GE" sz="1800" b="1" dirty="0">
                <a:latin typeface="+mn-lt"/>
              </a:rPr>
            </a:br>
            <a:endParaRPr lang="en-US" sz="1800" b="1" dirty="0">
              <a:latin typeface="+mn-lt"/>
            </a:endParaRPr>
          </a:p>
        </p:txBody>
      </p:sp>
      <p:sp>
        <p:nvSpPr>
          <p:cNvPr id="3" name="Subtitle 2"/>
          <p:cNvSpPr>
            <a:spLocks noGrp="1"/>
          </p:cNvSpPr>
          <p:nvPr>
            <p:ph type="subTitle" idx="1"/>
          </p:nvPr>
        </p:nvSpPr>
        <p:spPr>
          <a:xfrm>
            <a:off x="1569720" y="944880"/>
            <a:ext cx="9144000" cy="4221480"/>
          </a:xfrm>
        </p:spPr>
        <p:txBody>
          <a:bodyPr>
            <a:normAutofit/>
          </a:bodyPr>
          <a:lstStyle/>
          <a:p>
            <a:pPr algn="l">
              <a:lnSpc>
                <a:spcPct val="100000"/>
              </a:lnSpc>
              <a:spcBef>
                <a:spcPts val="600"/>
              </a:spcBef>
              <a:spcAft>
                <a:spcPts val="600"/>
              </a:spcAft>
            </a:pPr>
            <a:endParaRPr lang="en-US" sz="2000" b="1" i="1" dirty="0">
              <a:latin typeface="Sylfaen" panose="010A0502050306030303"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944229083"/>
              </p:ext>
            </p:extLst>
          </p:nvPr>
        </p:nvGraphicFramePr>
        <p:xfrm>
          <a:off x="342900" y="655319"/>
          <a:ext cx="11277600" cy="5452012"/>
        </p:xfrm>
        <a:graphic>
          <a:graphicData uri="http://schemas.openxmlformats.org/drawingml/2006/table">
            <a:tbl>
              <a:tblPr firstRow="1" firstCol="1" bandRow="1"/>
              <a:tblGrid>
                <a:gridCol w="4949134">
                  <a:extLst>
                    <a:ext uri="{9D8B030D-6E8A-4147-A177-3AD203B41FA5}">
                      <a16:colId xmlns:a16="http://schemas.microsoft.com/office/drawing/2014/main" val="610115913"/>
                    </a:ext>
                  </a:extLst>
                </a:gridCol>
                <a:gridCol w="2201063">
                  <a:extLst>
                    <a:ext uri="{9D8B030D-6E8A-4147-A177-3AD203B41FA5}">
                      <a16:colId xmlns:a16="http://schemas.microsoft.com/office/drawing/2014/main" val="4227022494"/>
                    </a:ext>
                  </a:extLst>
                </a:gridCol>
                <a:gridCol w="4127403">
                  <a:extLst>
                    <a:ext uri="{9D8B030D-6E8A-4147-A177-3AD203B41FA5}">
                      <a16:colId xmlns:a16="http://schemas.microsoft.com/office/drawing/2014/main" val="3035579952"/>
                    </a:ext>
                  </a:extLst>
                </a:gridCol>
              </a:tblGrid>
              <a:tr h="285014">
                <a:tc>
                  <a:txBody>
                    <a:bodyPr/>
                    <a:lstStyle/>
                    <a:p>
                      <a:pPr marL="0" marR="0" algn="ctr">
                        <a:lnSpc>
                          <a:spcPct val="115000"/>
                        </a:lnSpc>
                        <a:spcBef>
                          <a:spcPts val="0"/>
                        </a:spcBef>
                        <a:spcAft>
                          <a:spcPts val="0"/>
                        </a:spcAft>
                      </a:pPr>
                      <a:r>
                        <a:rPr lang="ka-GE" sz="1000" b="1" dirty="0">
                          <a:effectLst/>
                          <a:latin typeface="Sylfaen" panose="010A0502050306030303" pitchFamily="18" charset="0"/>
                          <a:ea typeface="Times New Roman" panose="02020603050405020304" pitchFamily="18" charset="0"/>
                          <a:cs typeface="Times New Roman" panose="02020603050405020304" pitchFamily="18" charset="0"/>
                        </a:rPr>
                        <a:t>ზემოქმედების აღწერა</a:t>
                      </a:r>
                      <a:endParaRPr lang="en-US" sz="1000" dirty="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algn="ctr">
                        <a:lnSpc>
                          <a:spcPct val="115000"/>
                        </a:lnSpc>
                        <a:spcBef>
                          <a:spcPts val="0"/>
                        </a:spcBef>
                        <a:spcAft>
                          <a:spcPts val="0"/>
                        </a:spcAft>
                      </a:pPr>
                      <a:r>
                        <a:rPr lang="ka-GE" sz="1000" b="1">
                          <a:effectLst/>
                          <a:latin typeface="Sylfaen" panose="010A0502050306030303" pitchFamily="18" charset="0"/>
                          <a:ea typeface="Times New Roman" panose="02020603050405020304" pitchFamily="18" charset="0"/>
                          <a:cs typeface="Times New Roman" panose="02020603050405020304" pitchFamily="18" charset="0"/>
                        </a:rPr>
                        <a:t>ზემოქმედების რეცეპტორები</a:t>
                      </a:r>
                      <a:endParaRPr lang="en-US" sz="100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algn="ctr">
                        <a:lnSpc>
                          <a:spcPct val="115000"/>
                        </a:lnSpc>
                        <a:spcBef>
                          <a:spcPts val="0"/>
                        </a:spcBef>
                        <a:spcAft>
                          <a:spcPts val="0"/>
                        </a:spcAft>
                      </a:pPr>
                      <a:r>
                        <a:rPr lang="ka-GE" sz="1000" b="1" dirty="0">
                          <a:effectLst/>
                          <a:latin typeface="Sylfaen" panose="010A0502050306030303" pitchFamily="18" charset="0"/>
                          <a:ea typeface="Times New Roman" panose="02020603050405020304" pitchFamily="18" charset="0"/>
                          <a:cs typeface="Times New Roman" panose="02020603050405020304" pitchFamily="18" charset="0"/>
                        </a:rPr>
                        <a:t>შემარბილებელი ღონისძიებები</a:t>
                      </a:r>
                      <a:endParaRPr lang="en-US" sz="1000" dirty="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925727438"/>
                  </a:ext>
                </a:extLst>
              </a:tr>
              <a:tr h="242044">
                <a:tc gridSpan="3">
                  <a:txBody>
                    <a:bodyPr/>
                    <a:lstStyle/>
                    <a:p>
                      <a:pPr marL="0" marR="0">
                        <a:lnSpc>
                          <a:spcPct val="115000"/>
                        </a:lnSpc>
                        <a:spcBef>
                          <a:spcPts val="0"/>
                        </a:spcBef>
                        <a:spcAft>
                          <a:spcPts val="0"/>
                        </a:spcAft>
                      </a:pPr>
                      <a:r>
                        <a:rPr lang="ka-GE" sz="1000" b="1" dirty="0">
                          <a:effectLst/>
                          <a:latin typeface="Sylfaen" panose="010A0502050306030303" pitchFamily="18" charset="0"/>
                          <a:ea typeface="Times New Roman" panose="02020603050405020304" pitchFamily="18" charset="0"/>
                          <a:cs typeface="Times New Roman" panose="02020603050405020304" pitchFamily="18" charset="0"/>
                        </a:rPr>
                        <a:t>ატმოსფერულ ჰაერში მავნე ნივთიერებების ემისიების  გავრცელება</a:t>
                      </a:r>
                      <a:endParaRPr lang="en-US" sz="1000" dirty="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60588365"/>
                  </a:ext>
                </a:extLst>
              </a:tr>
              <a:tr h="168943">
                <a:tc gridSpan="3">
                  <a:txBody>
                    <a:bodyPr/>
                    <a:lstStyle/>
                    <a:p>
                      <a:pPr marL="0" marR="0">
                        <a:lnSpc>
                          <a:spcPct val="115000"/>
                        </a:lnSpc>
                        <a:spcBef>
                          <a:spcPts val="0"/>
                        </a:spcBef>
                        <a:spcAft>
                          <a:spcPts val="0"/>
                        </a:spcAft>
                      </a:pPr>
                      <a:r>
                        <a:rPr lang="ka-GE" sz="1000" b="1" i="1" dirty="0">
                          <a:effectLst/>
                          <a:latin typeface="Sylfaen" panose="010A0502050306030303" pitchFamily="18" charset="0"/>
                          <a:ea typeface="Times New Roman" panose="02020603050405020304" pitchFamily="18" charset="0"/>
                          <a:cs typeface="Times New Roman" panose="02020603050405020304" pitchFamily="18" charset="0"/>
                        </a:rPr>
                        <a:t>მშენებლობის ეტაპი</a:t>
                      </a:r>
                      <a:endParaRPr lang="en-US" sz="1000" dirty="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80003069"/>
                  </a:ext>
                </a:extLst>
              </a:tr>
              <a:tr h="829080">
                <a:tc>
                  <a:txBody>
                    <a:bodyPr/>
                    <a:lstStyle/>
                    <a:p>
                      <a:pPr marL="0" marR="0" algn="just">
                        <a:lnSpc>
                          <a:spcPct val="115000"/>
                        </a:lnSpc>
                        <a:spcBef>
                          <a:spcPts val="0"/>
                        </a:spcBef>
                        <a:spcAft>
                          <a:spcPts val="0"/>
                        </a:spcAft>
                      </a:pPr>
                      <a:r>
                        <a:rPr lang="ka-GE" sz="1000" dirty="0" smtClean="0">
                          <a:effectLst/>
                          <a:latin typeface="Sylfaen" panose="010A0502050306030303" pitchFamily="18" charset="0"/>
                          <a:ea typeface="Times New Roman" panose="02020603050405020304" pitchFamily="18" charset="0"/>
                          <a:cs typeface="Times New Roman" panose="02020603050405020304" pitchFamily="18" charset="0"/>
                        </a:rPr>
                        <a:t>არაორგანული </a:t>
                      </a:r>
                      <a:r>
                        <a:rPr lang="ka-GE" sz="1000" dirty="0">
                          <a:effectLst/>
                          <a:latin typeface="Sylfaen" panose="010A0502050306030303" pitchFamily="18" charset="0"/>
                          <a:ea typeface="Times New Roman" panose="02020603050405020304" pitchFamily="18" charset="0"/>
                          <a:cs typeface="Times New Roman" panose="02020603050405020304" pitchFamily="18" charset="0"/>
                        </a:rPr>
                        <a:t>მტვრის და წვის პროდუქტების </a:t>
                      </a:r>
                      <a:r>
                        <a:rPr lang="ka-GE" sz="1000" dirty="0" smtClean="0">
                          <a:effectLst/>
                          <a:latin typeface="Sylfaen" panose="010A0502050306030303" pitchFamily="18" charset="0"/>
                          <a:ea typeface="Times New Roman" panose="02020603050405020304" pitchFamily="18" charset="0"/>
                          <a:cs typeface="Times New Roman" panose="02020603050405020304" pitchFamily="18" charset="0"/>
                        </a:rPr>
                        <a:t>გავრცელება;</a:t>
                      </a:r>
                    </a:p>
                    <a:p>
                      <a:pPr marL="0" marR="0" algn="just">
                        <a:lnSpc>
                          <a:spcPct val="115000"/>
                        </a:lnSpc>
                        <a:spcBef>
                          <a:spcPts val="0"/>
                        </a:spcBef>
                        <a:spcAft>
                          <a:spcPts val="0"/>
                        </a:spcAft>
                      </a:pPr>
                      <a:r>
                        <a:rPr lang="ka-GE" sz="1000" dirty="0" smtClean="0">
                          <a:effectLst/>
                          <a:latin typeface="Sylfaen" panose="010A0502050306030303" pitchFamily="18" charset="0"/>
                          <a:ea typeface="Times New Roman" panose="02020603050405020304" pitchFamily="18" charset="0"/>
                          <a:cs typeface="Times New Roman" panose="02020603050405020304" pitchFamily="18" charset="0"/>
                        </a:rPr>
                        <a:t>დაბინძურების </a:t>
                      </a:r>
                      <a:r>
                        <a:rPr lang="ka-GE" sz="1000" dirty="0">
                          <a:effectLst/>
                          <a:latin typeface="Sylfaen" panose="010A0502050306030303" pitchFamily="18" charset="0"/>
                          <a:ea typeface="Times New Roman" panose="02020603050405020304" pitchFamily="18" charset="0"/>
                          <a:cs typeface="Times New Roman" panose="02020603050405020304" pitchFamily="18" charset="0"/>
                        </a:rPr>
                        <a:t>ძირითად წყაროებს წარმოადგენს სამშენებლო ტექნიკა, მიწის სამუშაოები და სატრანსპორტო გადაადგილებები.</a:t>
                      </a:r>
                      <a:endParaRPr lang="en-US" sz="1000" dirty="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rowSpan="3">
                  <a:txBody>
                    <a:bodyPr/>
                    <a:lstStyle/>
                    <a:p>
                      <a:pPr marL="0" marR="0">
                        <a:lnSpc>
                          <a:spcPct val="115000"/>
                        </a:lnSpc>
                        <a:spcBef>
                          <a:spcPts val="0"/>
                        </a:spcBef>
                        <a:spcAft>
                          <a:spcPts val="0"/>
                        </a:spcAft>
                      </a:pPr>
                      <a:r>
                        <a:rPr lang="ka-GE" sz="1000" dirty="0">
                          <a:effectLst/>
                          <a:latin typeface="Sylfaen" panose="010A0502050306030303" pitchFamily="18" charset="0"/>
                          <a:ea typeface="Times New Roman" panose="02020603050405020304" pitchFamily="18" charset="0"/>
                          <a:cs typeface="Times New Roman" panose="02020603050405020304" pitchFamily="18" charset="0"/>
                        </a:rPr>
                        <a:t>დასაქმებული პერსონალი</a:t>
                      </a:r>
                      <a:endParaRPr lang="en-US" sz="1000" dirty="0">
                        <a:effectLst/>
                        <a:latin typeface="Sylfaen" panose="010A0502050306030303"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ka-GE" sz="1000" dirty="0">
                          <a:effectLst/>
                          <a:latin typeface="Sylfaen" panose="010A0502050306030303" pitchFamily="18" charset="0"/>
                          <a:ea typeface="Times New Roman" panose="02020603050405020304" pitchFamily="18" charset="0"/>
                          <a:cs typeface="Times New Roman" panose="02020603050405020304" pitchFamily="18" charset="0"/>
                        </a:rPr>
                        <a:t>დასახლებული პუნქტი</a:t>
                      </a:r>
                      <a:endParaRPr lang="en-US" sz="1000" dirty="0">
                        <a:effectLst/>
                        <a:latin typeface="Sylfaen" panose="010A0502050306030303"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ka-GE" sz="1000" dirty="0">
                          <a:effectLst/>
                          <a:latin typeface="Sylfaen" panose="010A0502050306030303" pitchFamily="18" charset="0"/>
                          <a:ea typeface="Times New Roman" panose="02020603050405020304" pitchFamily="18" charset="0"/>
                          <a:cs typeface="Times New Roman" panose="02020603050405020304" pitchFamily="18" charset="0"/>
                        </a:rPr>
                        <a:t>ბიოლოგიური გარემო</a:t>
                      </a:r>
                      <a:endParaRPr lang="en-US" sz="1000" dirty="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rowSpan="3">
                  <a:txBody>
                    <a:bodyPr/>
                    <a:lstStyle/>
                    <a:p>
                      <a:pPr marL="342900" marR="0" lvl="0" indent="-342900">
                        <a:lnSpc>
                          <a:spcPct val="115000"/>
                        </a:lnSpc>
                        <a:spcBef>
                          <a:spcPts val="0"/>
                        </a:spcBef>
                        <a:spcAft>
                          <a:spcPts val="0"/>
                        </a:spcAft>
                        <a:buFont typeface="Wingdings" panose="05000000000000000000" pitchFamily="2" charset="2"/>
                        <a:buChar char=""/>
                      </a:pPr>
                      <a:r>
                        <a:rPr lang="ka-GE" sz="1000" dirty="0">
                          <a:effectLst/>
                          <a:latin typeface="Sylfaen" panose="010A0502050306030303" pitchFamily="18" charset="0"/>
                          <a:ea typeface="Times New Roman" panose="02020603050405020304" pitchFamily="18" charset="0"/>
                          <a:cs typeface="Times New Roman" panose="02020603050405020304" pitchFamily="18" charset="0"/>
                        </a:rPr>
                        <a:t>მანქანა-დანადგარების ტექნიკური გამართულობის უზრუნველყოფა;</a:t>
                      </a:r>
                      <a:endParaRPr lang="en-US" sz="1000" dirty="0">
                        <a:effectLst/>
                        <a:latin typeface="Sylfaen" panose="010A0502050306030303"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ka-GE" sz="1000" dirty="0">
                          <a:effectLst/>
                          <a:latin typeface="Sylfaen" panose="010A0502050306030303" pitchFamily="18" charset="0"/>
                          <a:ea typeface="Times New Roman" panose="02020603050405020304" pitchFamily="18" charset="0"/>
                          <a:cs typeface="Times New Roman" panose="02020603050405020304" pitchFamily="18" charset="0"/>
                        </a:rPr>
                        <a:t>მოძრაობის სიჩქარეების დაცვა;</a:t>
                      </a:r>
                      <a:endParaRPr lang="en-US" sz="1000" dirty="0">
                        <a:effectLst/>
                        <a:latin typeface="Sylfaen" panose="010A0502050306030303"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ka-GE" sz="1000" dirty="0">
                          <a:effectLst/>
                          <a:latin typeface="Sylfaen" panose="010A0502050306030303" pitchFamily="18" charset="0"/>
                          <a:ea typeface="Times New Roman" panose="02020603050405020304" pitchFamily="18" charset="0"/>
                          <a:cs typeface="Times New Roman" panose="02020603050405020304" pitchFamily="18" charset="0"/>
                        </a:rPr>
                        <a:t>ადვილად ამტვერებადი მასალების შეძლებისდაგვარად გადაფარვა.</a:t>
                      </a:r>
                      <a:endParaRPr lang="en-US" sz="1000" dirty="0">
                        <a:effectLst/>
                        <a:latin typeface="Sylfaen" panose="010A0502050306030303"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ka-GE" sz="1000" dirty="0">
                          <a:effectLst/>
                          <a:latin typeface="Sylfaen" panose="010A0502050306030303" pitchFamily="18" charset="0"/>
                          <a:ea typeface="Times New Roman" panose="02020603050405020304" pitchFamily="18" charset="0"/>
                          <a:cs typeface="Times New Roman" panose="02020603050405020304" pitchFamily="18" charset="0"/>
                        </a:rPr>
                        <a:t>მუდმივი მონიტორინგი.</a:t>
                      </a:r>
                      <a:endParaRPr lang="en-US" sz="1000" dirty="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286762943"/>
                  </a:ext>
                </a:extLst>
              </a:tr>
              <a:tr h="168943">
                <a:tc>
                  <a:txBody>
                    <a:bodyPr/>
                    <a:lstStyle/>
                    <a:p>
                      <a:pPr marL="0" marR="0">
                        <a:lnSpc>
                          <a:spcPct val="115000"/>
                        </a:lnSpc>
                        <a:spcBef>
                          <a:spcPts val="0"/>
                        </a:spcBef>
                        <a:spcAft>
                          <a:spcPts val="0"/>
                        </a:spcAft>
                      </a:pPr>
                      <a:r>
                        <a:rPr lang="ka-GE" sz="1000" b="1" i="1" dirty="0">
                          <a:effectLst/>
                          <a:latin typeface="Sylfaen" panose="010A0502050306030303" pitchFamily="18" charset="0"/>
                          <a:ea typeface="Times New Roman" panose="02020603050405020304" pitchFamily="18" charset="0"/>
                          <a:cs typeface="Times New Roman" panose="02020603050405020304" pitchFamily="18" charset="0"/>
                        </a:rPr>
                        <a:t>ექსპლუატაციის ეტაპი</a:t>
                      </a:r>
                      <a:endParaRPr lang="en-US" sz="1000" dirty="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970131997"/>
                  </a:ext>
                </a:extLst>
              </a:tr>
              <a:tr h="1107823">
                <a:tc>
                  <a:txBody>
                    <a:bodyPr/>
                    <a:lstStyle/>
                    <a:p>
                      <a:pPr marL="0" marR="0" algn="just">
                        <a:lnSpc>
                          <a:spcPct val="115000"/>
                        </a:lnSpc>
                        <a:spcBef>
                          <a:spcPts val="0"/>
                        </a:spcBef>
                        <a:spcAft>
                          <a:spcPts val="0"/>
                        </a:spcAft>
                      </a:pPr>
                      <a:r>
                        <a:rPr lang="ka-GE" sz="1000" dirty="0">
                          <a:effectLst/>
                          <a:latin typeface="Sylfaen" panose="010A0502050306030303" pitchFamily="18" charset="0"/>
                          <a:ea typeface="Times New Roman" panose="02020603050405020304" pitchFamily="18" charset="0"/>
                          <a:cs typeface="Times New Roman" panose="02020603050405020304" pitchFamily="18" charset="0"/>
                        </a:rPr>
                        <a:t>ექსპლუატაციის პროცესში გამწმენდი ნაგებობა N1-ის  (კასკადების მიმდებარედ) ტერიტორიაზე ატმოსფერულ ჰაერში მავნე ნივთიერებათა ემისიის წყაროები გამწმენდი ნაგებობის ტერიტორიაზე არ იარსებებს.</a:t>
                      </a:r>
                      <a:endParaRPr lang="en-US" sz="1000" dirty="0">
                        <a:effectLst/>
                        <a:latin typeface="Sylfaen" panose="010A0502050306030303"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ka-GE" sz="1000" dirty="0">
                          <a:effectLst/>
                          <a:latin typeface="Sylfaen" panose="010A0502050306030303" pitchFamily="18" charset="0"/>
                          <a:ea typeface="Times New Roman" panose="02020603050405020304" pitchFamily="18" charset="0"/>
                          <a:cs typeface="Times New Roman" panose="02020603050405020304" pitchFamily="18" charset="0"/>
                        </a:rPr>
                        <a:t>გამწმენდი ნაგებობა N2-ის (მე-4 სანაყარის ძირი) მიმდებარედ წყლის გაწმენდის პროცესში კირის მიწოდების მიზნით დასამონტაჟებელი სილოსი წარმოადგენს გაფრქვევის წყაროს. </a:t>
                      </a:r>
                      <a:endParaRPr lang="en-US" sz="1000" dirty="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033940413"/>
                  </a:ext>
                </a:extLst>
              </a:tr>
              <a:tr h="252896">
                <a:tc gridSpan="3">
                  <a:txBody>
                    <a:bodyPr/>
                    <a:lstStyle/>
                    <a:p>
                      <a:pPr marL="0" marR="0">
                        <a:lnSpc>
                          <a:spcPct val="115000"/>
                        </a:lnSpc>
                        <a:spcBef>
                          <a:spcPts val="0"/>
                        </a:spcBef>
                        <a:spcAft>
                          <a:spcPts val="0"/>
                        </a:spcAft>
                      </a:pPr>
                      <a:r>
                        <a:rPr lang="ka-GE" sz="1000" b="1" dirty="0">
                          <a:effectLst/>
                          <a:latin typeface="Sylfaen" panose="010A0502050306030303" pitchFamily="18" charset="0"/>
                          <a:ea typeface="Times New Roman" panose="02020603050405020304" pitchFamily="18" charset="0"/>
                          <a:cs typeface="Times New Roman" panose="02020603050405020304" pitchFamily="18" charset="0"/>
                        </a:rPr>
                        <a:t>ხმაურის გავრცელება</a:t>
                      </a:r>
                      <a:endParaRPr lang="en-US" sz="1000" dirty="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89527136"/>
                  </a:ext>
                </a:extLst>
              </a:tr>
              <a:tr h="168943">
                <a:tc>
                  <a:txBody>
                    <a:bodyPr/>
                    <a:lstStyle/>
                    <a:p>
                      <a:pPr marL="0" marR="0">
                        <a:lnSpc>
                          <a:spcPct val="115000"/>
                        </a:lnSpc>
                        <a:spcBef>
                          <a:spcPts val="0"/>
                        </a:spcBef>
                        <a:spcAft>
                          <a:spcPts val="0"/>
                        </a:spcAft>
                      </a:pPr>
                      <a:r>
                        <a:rPr lang="ka-GE" sz="1000" b="1" i="1" dirty="0">
                          <a:effectLst/>
                          <a:latin typeface="Sylfaen" panose="010A0502050306030303" pitchFamily="18" charset="0"/>
                          <a:ea typeface="Times New Roman" panose="02020603050405020304" pitchFamily="18" charset="0"/>
                          <a:cs typeface="Times New Roman" panose="02020603050405020304" pitchFamily="18" charset="0"/>
                        </a:rPr>
                        <a:t>მშენებლობის ეტაპი</a:t>
                      </a:r>
                      <a:endParaRPr lang="en-US" sz="1000" dirty="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rowSpan="4">
                  <a:txBody>
                    <a:bodyPr/>
                    <a:lstStyle/>
                    <a:p>
                      <a:pPr marL="0" marR="0">
                        <a:lnSpc>
                          <a:spcPct val="115000"/>
                        </a:lnSpc>
                        <a:spcBef>
                          <a:spcPts val="0"/>
                        </a:spcBef>
                        <a:spcAft>
                          <a:spcPts val="0"/>
                        </a:spcAft>
                      </a:pPr>
                      <a:r>
                        <a:rPr lang="ka-GE" sz="1000" dirty="0">
                          <a:effectLst/>
                          <a:latin typeface="Sylfaen" panose="010A0502050306030303" pitchFamily="18" charset="0"/>
                          <a:ea typeface="Times New Roman" panose="02020603050405020304" pitchFamily="18" charset="0"/>
                          <a:cs typeface="Times New Roman" panose="02020603050405020304" pitchFamily="18" charset="0"/>
                        </a:rPr>
                        <a:t>დასაქმებული პერსონალი</a:t>
                      </a:r>
                      <a:endParaRPr lang="en-US" sz="1000" dirty="0">
                        <a:effectLst/>
                        <a:latin typeface="Sylfaen" panose="010A0502050306030303"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ka-GE" sz="1000" dirty="0">
                          <a:effectLst/>
                          <a:latin typeface="Sylfaen" panose="010A0502050306030303" pitchFamily="18" charset="0"/>
                          <a:ea typeface="Times New Roman" panose="02020603050405020304" pitchFamily="18" charset="0"/>
                          <a:cs typeface="Times New Roman" panose="02020603050405020304" pitchFamily="18" charset="0"/>
                        </a:rPr>
                        <a:t>დასახლებული პუნქტი</a:t>
                      </a:r>
                      <a:endParaRPr lang="en-US" sz="1000" dirty="0">
                        <a:effectLst/>
                        <a:latin typeface="Sylfaen" panose="010A0502050306030303"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ka-GE" sz="1000" dirty="0">
                          <a:effectLst/>
                          <a:latin typeface="Sylfaen" panose="010A0502050306030303" pitchFamily="18" charset="0"/>
                          <a:ea typeface="Times New Roman" panose="02020603050405020304" pitchFamily="18" charset="0"/>
                          <a:cs typeface="Times New Roman" panose="02020603050405020304" pitchFamily="18" charset="0"/>
                        </a:rPr>
                        <a:t>ბიოლოგიური გარემო</a:t>
                      </a:r>
                      <a:endParaRPr lang="en-US" sz="1000" dirty="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rowSpan="2">
                  <a:txBody>
                    <a:bodyPr/>
                    <a:lstStyle/>
                    <a:p>
                      <a:pPr marL="342900" marR="0" lvl="0" indent="-342900">
                        <a:lnSpc>
                          <a:spcPct val="115000"/>
                        </a:lnSpc>
                        <a:spcBef>
                          <a:spcPts val="0"/>
                        </a:spcBef>
                        <a:spcAft>
                          <a:spcPts val="0"/>
                        </a:spcAft>
                        <a:buFont typeface="Wingdings" panose="05000000000000000000" pitchFamily="2" charset="2"/>
                        <a:buChar char=""/>
                      </a:pPr>
                      <a:r>
                        <a:rPr lang="ka-GE" sz="1000" dirty="0">
                          <a:effectLst/>
                          <a:latin typeface="Sylfaen" panose="010A0502050306030303" pitchFamily="18" charset="0"/>
                          <a:ea typeface="Times New Roman" panose="02020603050405020304" pitchFamily="18" charset="0"/>
                          <a:cs typeface="Times New Roman" panose="02020603050405020304" pitchFamily="18" charset="0"/>
                        </a:rPr>
                        <a:t>ხმაურგამომწვევი და მანქანა-დანადგარების გამართულობის უზრუნველყოფა;</a:t>
                      </a:r>
                      <a:endParaRPr lang="en-US" sz="1000" dirty="0">
                        <a:effectLst/>
                        <a:latin typeface="Sylfaen" panose="010A0502050306030303"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ka-GE" sz="1000" dirty="0">
                          <a:effectLst/>
                          <a:latin typeface="Sylfaen" panose="010A0502050306030303" pitchFamily="18" charset="0"/>
                          <a:ea typeface="Times New Roman" panose="02020603050405020304" pitchFamily="18" charset="0"/>
                          <a:cs typeface="Times New Roman" panose="02020603050405020304" pitchFamily="18" charset="0"/>
                        </a:rPr>
                        <a:t>ხმაურიანი სამუშაოების დღის საათებში წარმოება;</a:t>
                      </a:r>
                      <a:endParaRPr lang="en-US" sz="1000" dirty="0">
                        <a:effectLst/>
                        <a:latin typeface="Sylfaen" panose="010A0502050306030303"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ka-GE" sz="1000" dirty="0">
                          <a:effectLst/>
                          <a:latin typeface="Sylfaen" panose="010A0502050306030303" pitchFamily="18" charset="0"/>
                          <a:ea typeface="Times New Roman" panose="02020603050405020304" pitchFamily="18" charset="0"/>
                          <a:cs typeface="Times New Roman" panose="02020603050405020304" pitchFamily="18" charset="0"/>
                        </a:rPr>
                        <a:t>საჭიროების შემთხვევაში პერსონალის აღჭურვა დამცავი საშუალებებით;</a:t>
                      </a:r>
                      <a:endParaRPr lang="en-US" sz="1000" dirty="0">
                        <a:effectLst/>
                        <a:latin typeface="Sylfaen" panose="010A0502050306030303"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ka-GE" sz="1000" dirty="0">
                          <a:effectLst/>
                          <a:latin typeface="Sylfaen" panose="010A0502050306030303" pitchFamily="18" charset="0"/>
                          <a:ea typeface="Times New Roman" panose="02020603050405020304" pitchFamily="18" charset="0"/>
                          <a:cs typeface="Times New Roman" panose="02020603050405020304" pitchFamily="18" charset="0"/>
                        </a:rPr>
                        <a:t>საჩივრების შემოსვლის შემთხვევაში მოხდება მათი დაფიქსირება/აღრიცხვა და სათანადო რეაგირება;</a:t>
                      </a:r>
                      <a:endParaRPr lang="en-US" sz="1000" dirty="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938895286"/>
                  </a:ext>
                </a:extLst>
              </a:tr>
              <a:tr h="1147196">
                <a:tc>
                  <a:txBody>
                    <a:bodyPr/>
                    <a:lstStyle/>
                    <a:p>
                      <a:pPr marL="0" marR="0">
                        <a:lnSpc>
                          <a:spcPct val="115000"/>
                        </a:lnSpc>
                        <a:spcBef>
                          <a:spcPts val="0"/>
                        </a:spcBef>
                        <a:spcAft>
                          <a:spcPts val="0"/>
                        </a:spcAft>
                      </a:pPr>
                      <a:r>
                        <a:rPr lang="ka-GE" sz="1000" dirty="0">
                          <a:effectLst/>
                          <a:latin typeface="Sylfaen" panose="010A0502050306030303" pitchFamily="18" charset="0"/>
                          <a:ea typeface="Times New Roman" panose="02020603050405020304" pitchFamily="18" charset="0"/>
                          <a:cs typeface="Times New Roman" panose="02020603050405020304" pitchFamily="18" charset="0"/>
                        </a:rPr>
                        <a:t>გამწმენდი ნაგებობების სამშენებლო სამუშაოები</a:t>
                      </a:r>
                      <a:endParaRPr lang="en-US" sz="1000" dirty="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221645734"/>
                  </a:ext>
                </a:extLst>
              </a:tr>
              <a:tr h="236047">
                <a:tc>
                  <a:txBody>
                    <a:bodyPr/>
                    <a:lstStyle/>
                    <a:p>
                      <a:pPr marL="0" marR="0">
                        <a:lnSpc>
                          <a:spcPct val="115000"/>
                        </a:lnSpc>
                        <a:spcBef>
                          <a:spcPts val="0"/>
                        </a:spcBef>
                        <a:spcAft>
                          <a:spcPts val="0"/>
                        </a:spcAft>
                      </a:pPr>
                      <a:r>
                        <a:rPr lang="ka-GE" sz="1000" b="1" i="1" dirty="0">
                          <a:effectLst/>
                          <a:latin typeface="Sylfaen" panose="010A0502050306030303" pitchFamily="18" charset="0"/>
                          <a:ea typeface="Times New Roman" panose="02020603050405020304" pitchFamily="18" charset="0"/>
                          <a:cs typeface="Times New Roman" panose="02020603050405020304" pitchFamily="18" charset="0"/>
                        </a:rPr>
                        <a:t>ექსპლუატაციის ეტაპი</a:t>
                      </a:r>
                      <a:endParaRPr lang="en-US" sz="1000" dirty="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vMerge="1">
                  <a:txBody>
                    <a:bodyPr/>
                    <a:lstStyle/>
                    <a:p>
                      <a:endParaRPr lang="en-US"/>
                    </a:p>
                  </a:txBody>
                  <a:tcPr/>
                </a:tc>
                <a:tc rowSpan="2">
                  <a:txBody>
                    <a:bodyPr/>
                    <a:lstStyle/>
                    <a:p>
                      <a:pPr marL="342900" marR="0" lvl="0" indent="-342900" algn="just">
                        <a:lnSpc>
                          <a:spcPct val="115000"/>
                        </a:lnSpc>
                        <a:spcBef>
                          <a:spcPts val="0"/>
                        </a:spcBef>
                        <a:spcAft>
                          <a:spcPts val="0"/>
                        </a:spcAft>
                        <a:buFont typeface="Wingdings" panose="05000000000000000000" pitchFamily="2" charset="2"/>
                        <a:buChar char=""/>
                      </a:pPr>
                      <a:r>
                        <a:rPr lang="ka-GE" sz="1000" dirty="0">
                          <a:effectLst/>
                          <a:latin typeface="Sylfaen" panose="010A0502050306030303" pitchFamily="18" charset="0"/>
                          <a:ea typeface="Times New Roman" panose="02020603050405020304" pitchFamily="18" charset="0"/>
                          <a:cs typeface="Times New Roman" panose="02020603050405020304" pitchFamily="18" charset="0"/>
                        </a:rPr>
                        <a:t>ხმაურის ყველა წყარო (ელექტროძარვები, ტუმბოები მიქსერები და სხვ.) განთავსებული იქნება გამწმენდი ნაგებობის შიგნით. გამწმნედი ნაგებობა (კონტეინერი) მოწყობილი იქნება სპეციალური ხმაურ-თბოსაიზოლაციო მასალის გამოყენებით.</a:t>
                      </a:r>
                      <a:endParaRPr lang="en-US" sz="1000" dirty="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361213254"/>
                  </a:ext>
                </a:extLst>
              </a:tr>
              <a:tr h="826132">
                <a:tc>
                  <a:txBody>
                    <a:bodyPr/>
                    <a:lstStyle/>
                    <a:p>
                      <a:pPr marL="0" marR="0">
                        <a:lnSpc>
                          <a:spcPct val="115000"/>
                        </a:lnSpc>
                        <a:spcBef>
                          <a:spcPts val="0"/>
                        </a:spcBef>
                        <a:spcAft>
                          <a:spcPts val="0"/>
                        </a:spcAft>
                      </a:pPr>
                      <a:r>
                        <a:rPr lang="ka-GE" sz="1000" dirty="0">
                          <a:effectLst/>
                          <a:latin typeface="Sylfaen" panose="010A0502050306030303" pitchFamily="18" charset="0"/>
                          <a:ea typeface="Times New Roman" panose="02020603050405020304" pitchFamily="18" charset="0"/>
                          <a:cs typeface="Times New Roman" panose="02020603050405020304" pitchFamily="18" charset="0"/>
                        </a:rPr>
                        <a:t>ხმაურის გავრცელების ძირითადი წყაროებია: ელექტროძრავების, დანაგარების და საჭიროების  შემთხვევაში  დიზელ-გენერატორის  მუშაობა.	</a:t>
                      </a:r>
                      <a:endParaRPr lang="en-US" sz="1000" dirty="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67514993"/>
                  </a:ext>
                </a:extLst>
              </a:tr>
            </a:tbl>
          </a:graphicData>
        </a:graphic>
      </p:graphicFrame>
    </p:spTree>
    <p:extLst>
      <p:ext uri="{BB962C8B-B14F-4D97-AF65-F5344CB8AC3E}">
        <p14:creationId xmlns:p14="http://schemas.microsoft.com/office/powerpoint/2010/main" val="2594882772"/>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43351"/>
            <a:ext cx="9144000" cy="452581"/>
          </a:xfrm>
        </p:spPr>
        <p:txBody>
          <a:bodyPr>
            <a:normAutofit/>
          </a:bodyPr>
          <a:lstStyle/>
          <a:p>
            <a:r>
              <a:rPr lang="ka-GE" sz="1800" b="1" dirty="0" smtClean="0">
                <a:latin typeface="+mn-lt"/>
              </a:rPr>
              <a:t>დაგეგმილი საქმიანობის მოკლე აღწერა</a:t>
            </a:r>
            <a:endParaRPr lang="en-US" sz="1800" b="1" dirty="0">
              <a:latin typeface="+mn-lt"/>
            </a:endParaRPr>
          </a:p>
        </p:txBody>
      </p:sp>
      <p:sp>
        <p:nvSpPr>
          <p:cNvPr id="3" name="Subtitle 2"/>
          <p:cNvSpPr>
            <a:spLocks noGrp="1"/>
          </p:cNvSpPr>
          <p:nvPr>
            <p:ph type="subTitle" idx="1"/>
          </p:nvPr>
        </p:nvSpPr>
        <p:spPr>
          <a:xfrm>
            <a:off x="1523999" y="1052945"/>
            <a:ext cx="9023927" cy="4110182"/>
          </a:xfrm>
        </p:spPr>
        <p:txBody>
          <a:bodyPr>
            <a:noAutofit/>
          </a:bodyPr>
          <a:lstStyle/>
          <a:p>
            <a:pPr algn="just">
              <a:lnSpc>
                <a:spcPct val="100000"/>
              </a:lnSpc>
              <a:spcBef>
                <a:spcPts val="600"/>
              </a:spcBef>
              <a:spcAft>
                <a:spcPts val="600"/>
              </a:spcAft>
            </a:pPr>
            <a:r>
              <a:rPr lang="ka-GE" sz="1400" dirty="0">
                <a:ea typeface="Sylfaen" panose="010A0502050306030303" pitchFamily="18" charset="0"/>
                <a:cs typeface="Times New Roman" panose="02020603050405020304" pitchFamily="18" charset="0"/>
              </a:rPr>
              <a:t>2018 წლის 13 მარტის საქართველოს გარემოს დაცვისა და სოფლის მეურნეობის სამინისტროს მიერ </a:t>
            </a:r>
            <a:r>
              <a:rPr lang="ka-GE" sz="1400" dirty="0" smtClean="0">
                <a:ea typeface="Sylfaen" panose="010A0502050306030303" pitchFamily="18" charset="0"/>
                <a:cs typeface="Times New Roman" panose="02020603050405020304" pitchFamily="18" charset="0"/>
              </a:rPr>
              <a:t>სს „</a:t>
            </a:r>
            <a:r>
              <a:rPr lang="en-US" sz="1400" dirty="0" smtClean="0">
                <a:latin typeface="Sylfaen" panose="010A0502050306030303" pitchFamily="18" charset="0"/>
                <a:ea typeface="Sylfaen" panose="010A0502050306030303" pitchFamily="18" charset="0"/>
                <a:cs typeface="Times New Roman" panose="02020603050405020304" pitchFamily="18" charset="0"/>
              </a:rPr>
              <a:t>RMG Copper</a:t>
            </a:r>
            <a:r>
              <a:rPr lang="ka-GE" sz="1400" dirty="0" smtClean="0">
                <a:ea typeface="Sylfaen" panose="010A0502050306030303" pitchFamily="18" charset="0"/>
                <a:cs typeface="Times New Roman" panose="02020603050405020304" pitchFamily="18" charset="0"/>
              </a:rPr>
              <a:t>“</a:t>
            </a:r>
            <a:r>
              <a:rPr lang="en-US" sz="1400" dirty="0" smtClean="0">
                <a:ea typeface="Sylfaen" panose="010A0502050306030303" pitchFamily="18" charset="0"/>
                <a:cs typeface="Times New Roman" panose="02020603050405020304" pitchFamily="18" charset="0"/>
              </a:rPr>
              <a:t>-</a:t>
            </a:r>
            <a:r>
              <a:rPr lang="ka-GE" sz="1400" dirty="0" smtClean="0">
                <a:ea typeface="Sylfaen" panose="010A0502050306030303" pitchFamily="18" charset="0"/>
                <a:cs typeface="Times New Roman" panose="02020603050405020304" pitchFamily="18" charset="0"/>
              </a:rPr>
              <a:t>ისთვის განსაზღვრული </a:t>
            </a:r>
            <a:r>
              <a:rPr lang="ka-GE" sz="1400" dirty="0">
                <a:ea typeface="Sylfaen" panose="010A0502050306030303" pitchFamily="18" charset="0"/>
                <a:cs typeface="Times New Roman" panose="02020603050405020304" pitchFamily="18" charset="0"/>
              </a:rPr>
              <a:t>ადმინისტრაციული მიწერილობის მე-6 პუნქტის თანახმად, </a:t>
            </a:r>
            <a:r>
              <a:rPr lang="ka-GE" sz="1400" dirty="0" smtClean="0">
                <a:ea typeface="Sylfaen" panose="010A0502050306030303" pitchFamily="18" charset="0"/>
                <a:cs typeface="Times New Roman" panose="02020603050405020304" pitchFamily="18" charset="0"/>
              </a:rPr>
              <a:t>კომპანიას განესაზღვრა შემდეგი ვალდებულება:</a:t>
            </a:r>
            <a:endParaRPr lang="en-US" sz="1400" dirty="0">
              <a:latin typeface="Sylfaen" panose="010A0502050306030303" pitchFamily="18" charset="0"/>
              <a:ea typeface="Calibri" panose="020F0502020204030204" pitchFamily="34" charset="0"/>
              <a:cs typeface="Times New Roman" panose="02020603050405020304" pitchFamily="18" charset="0"/>
            </a:endParaRPr>
          </a:p>
          <a:p>
            <a:pPr marR="177800" algn="just">
              <a:lnSpc>
                <a:spcPct val="100000"/>
              </a:lnSpc>
              <a:spcBef>
                <a:spcPts val="600"/>
              </a:spcBef>
              <a:spcAft>
                <a:spcPts val="600"/>
              </a:spcAft>
            </a:pPr>
            <a:r>
              <a:rPr lang="ka-GE" sz="1400" i="1" dirty="0">
                <a:ea typeface="Sylfaen" panose="010A0502050306030303" pitchFamily="18" charset="0"/>
                <a:cs typeface="Times New Roman" panose="02020603050405020304" pitchFamily="18" charset="0"/>
              </a:rPr>
              <a:t>„მდინარეების დაბინძურების თავიდან აცილების მიზნით, დაუყონებლივ დაიწყოს და 2019 წლის 31 მარტამდე დაასრულოს-კუდსაცავებიდან წვიმის წყლებით გამოწვეული ჩამდინარე წყლების შესაგროვებელი დრენაჟების, არხების ან/და გამწმენდი მოწყობილობის/ნაგებობის მოწყობა, ასევე დაუყონებლივ დაიწყოს და 2020 წლის 31 მარტამდე დაასრულოს ფუჭი ქანების სანაყაროებიდან ჩამდინარე წყლების შესაგროვებელი სადრენაჟო სისტემისა და გამწმენდი მოწყობილობის/ნაგებობის მონტაჟი</a:t>
            </a:r>
            <a:r>
              <a:rPr lang="ka-GE" sz="1400" i="1" dirty="0" smtClean="0">
                <a:ea typeface="Sylfaen" panose="010A0502050306030303" pitchFamily="18" charset="0"/>
                <a:cs typeface="Times New Roman" panose="02020603050405020304" pitchFamily="18" charset="0"/>
              </a:rPr>
              <a:t>“.</a:t>
            </a:r>
          </a:p>
          <a:p>
            <a:pPr marR="177800" algn="just">
              <a:lnSpc>
                <a:spcPct val="100000"/>
              </a:lnSpc>
              <a:spcBef>
                <a:spcPts val="600"/>
              </a:spcBef>
              <a:spcAft>
                <a:spcPts val="600"/>
              </a:spcAft>
            </a:pPr>
            <a:endParaRPr lang="en-US" sz="1400" dirty="0">
              <a:latin typeface="Sylfaen" panose="010A0502050306030303" pitchFamily="18" charset="0"/>
              <a:ea typeface="Calibri" panose="020F0502020204030204" pitchFamily="34" charset="0"/>
              <a:cs typeface="Times New Roman" panose="02020603050405020304" pitchFamily="18" charset="0"/>
            </a:endParaRPr>
          </a:p>
          <a:p>
            <a:pPr algn="just">
              <a:lnSpc>
                <a:spcPct val="100000"/>
              </a:lnSpc>
              <a:spcBef>
                <a:spcPts val="600"/>
              </a:spcBef>
              <a:spcAft>
                <a:spcPts val="600"/>
              </a:spcAft>
            </a:pPr>
            <a:r>
              <a:rPr lang="ka-GE" sz="1400" dirty="0">
                <a:ea typeface="Sylfaen" panose="010A0502050306030303" pitchFamily="18" charset="0"/>
                <a:cs typeface="Times New Roman" panose="02020603050405020304" pitchFamily="18" charset="0"/>
              </a:rPr>
              <a:t>პირობის მოთხოვნებიდან გამომდინარე სს ,,RMG Copper“-ის მიერ განისაზღვრა შესაბამისი განსახორციელებელი ღონისძიებები, რომელთა ერთერთი დასკვნითი ეტაპია წყლის ქიმიური გამწმენდი ნაგებობების მოწყობა.</a:t>
            </a:r>
            <a:endParaRPr lang="en-US" sz="1400" dirty="0">
              <a:latin typeface="Sylfaen" panose="010A0502050306030303" pitchFamily="18" charset="0"/>
              <a:ea typeface="Calibri" panose="020F0502020204030204" pitchFamily="34" charset="0"/>
              <a:cs typeface="Times New Roman" panose="02020603050405020304" pitchFamily="18" charset="0"/>
            </a:endParaRPr>
          </a:p>
          <a:p>
            <a:pPr algn="just">
              <a:lnSpc>
                <a:spcPct val="100000"/>
              </a:lnSpc>
              <a:spcBef>
                <a:spcPts val="600"/>
              </a:spcBef>
              <a:spcAft>
                <a:spcPts val="600"/>
              </a:spcAft>
            </a:pPr>
            <a:endParaRPr lang="ka-GE" sz="1400" dirty="0">
              <a:latin typeface="Sylfaen" panose="010A0502050306030303" pitchFamily="18" charset="0"/>
            </a:endParaRPr>
          </a:p>
        </p:txBody>
      </p:sp>
    </p:spTree>
    <p:extLst>
      <p:ext uri="{BB962C8B-B14F-4D97-AF65-F5344CB8AC3E}">
        <p14:creationId xmlns:p14="http://schemas.microsoft.com/office/powerpoint/2010/main" val="3061654977"/>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50290685"/>
              </p:ext>
            </p:extLst>
          </p:nvPr>
        </p:nvGraphicFramePr>
        <p:xfrm>
          <a:off x="289560" y="91443"/>
          <a:ext cx="11696699" cy="6135172"/>
        </p:xfrm>
        <a:graphic>
          <a:graphicData uri="http://schemas.openxmlformats.org/drawingml/2006/table">
            <a:tbl>
              <a:tblPr firstRow="1" firstCol="1" bandRow="1"/>
              <a:tblGrid>
                <a:gridCol w="5028347">
                  <a:extLst>
                    <a:ext uri="{9D8B030D-6E8A-4147-A177-3AD203B41FA5}">
                      <a16:colId xmlns:a16="http://schemas.microsoft.com/office/drawing/2014/main" val="680320677"/>
                    </a:ext>
                  </a:extLst>
                </a:gridCol>
                <a:gridCol w="2287349">
                  <a:extLst>
                    <a:ext uri="{9D8B030D-6E8A-4147-A177-3AD203B41FA5}">
                      <a16:colId xmlns:a16="http://schemas.microsoft.com/office/drawing/2014/main" val="14713824"/>
                    </a:ext>
                  </a:extLst>
                </a:gridCol>
                <a:gridCol w="4317950">
                  <a:extLst>
                    <a:ext uri="{9D8B030D-6E8A-4147-A177-3AD203B41FA5}">
                      <a16:colId xmlns:a16="http://schemas.microsoft.com/office/drawing/2014/main" val="2864531981"/>
                    </a:ext>
                  </a:extLst>
                </a:gridCol>
                <a:gridCol w="63053">
                  <a:extLst>
                    <a:ext uri="{9D8B030D-6E8A-4147-A177-3AD203B41FA5}">
                      <a16:colId xmlns:a16="http://schemas.microsoft.com/office/drawing/2014/main" val="1143368978"/>
                    </a:ext>
                  </a:extLst>
                </a:gridCol>
              </a:tblGrid>
              <a:tr h="173211">
                <a:tc>
                  <a:txBody>
                    <a:bodyPr/>
                    <a:lstStyle/>
                    <a:p>
                      <a:pPr marL="0" marR="0" algn="ctr">
                        <a:lnSpc>
                          <a:spcPct val="115000"/>
                        </a:lnSpc>
                        <a:spcBef>
                          <a:spcPts val="0"/>
                        </a:spcBef>
                        <a:spcAft>
                          <a:spcPts val="0"/>
                        </a:spcAft>
                      </a:pPr>
                      <a:r>
                        <a:rPr lang="ka-GE" sz="1000" b="1" dirty="0">
                          <a:effectLst/>
                          <a:latin typeface="+mn-lt"/>
                          <a:ea typeface="Times New Roman" panose="02020603050405020304" pitchFamily="18" charset="0"/>
                          <a:cs typeface="Times New Roman" panose="02020603050405020304" pitchFamily="18" charset="0"/>
                        </a:rPr>
                        <a:t>ზემოქმედების აღწერა</a:t>
                      </a:r>
                      <a:endParaRPr lang="en-US" sz="1000" dirty="0">
                        <a:effectLst/>
                        <a:latin typeface="+mn-lt"/>
                        <a:ea typeface="Calibri" panose="020F0502020204030204" pitchFamily="34" charset="0"/>
                        <a:cs typeface="Times New Roman" panose="02020603050405020304" pitchFamily="18" charset="0"/>
                      </a:endParaRPr>
                    </a:p>
                  </a:txBody>
                  <a:tcPr marL="35578" marR="35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ka-GE" sz="1000" b="1">
                          <a:effectLst/>
                          <a:latin typeface="+mn-lt"/>
                          <a:ea typeface="Times New Roman" panose="02020603050405020304" pitchFamily="18" charset="0"/>
                          <a:cs typeface="Times New Roman" panose="02020603050405020304" pitchFamily="18" charset="0"/>
                        </a:rPr>
                        <a:t>ზემოქმედების რეცეპტორები</a:t>
                      </a:r>
                      <a:endParaRPr lang="en-US" sz="1000">
                        <a:effectLst/>
                        <a:latin typeface="+mn-lt"/>
                        <a:ea typeface="Calibri" panose="020F0502020204030204" pitchFamily="34" charset="0"/>
                        <a:cs typeface="Times New Roman" panose="02020603050405020304" pitchFamily="18" charset="0"/>
                      </a:endParaRPr>
                    </a:p>
                  </a:txBody>
                  <a:tcPr marL="35578" marR="35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ka-GE" sz="1000" b="1">
                          <a:effectLst/>
                          <a:latin typeface="+mn-lt"/>
                          <a:ea typeface="Times New Roman" panose="02020603050405020304" pitchFamily="18" charset="0"/>
                          <a:cs typeface="Times New Roman" panose="02020603050405020304" pitchFamily="18" charset="0"/>
                        </a:rPr>
                        <a:t>შემარბილებელი ღონისძიებები</a:t>
                      </a:r>
                      <a:endParaRPr lang="en-US" sz="1000">
                        <a:effectLst/>
                        <a:latin typeface="+mn-lt"/>
                        <a:ea typeface="Calibri" panose="020F0502020204030204" pitchFamily="34" charset="0"/>
                        <a:cs typeface="Times New Roman" panose="02020603050405020304" pitchFamily="18" charset="0"/>
                      </a:endParaRPr>
                    </a:p>
                  </a:txBody>
                  <a:tcPr marL="35578" marR="35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64347833"/>
                  </a:ext>
                </a:extLst>
              </a:tr>
              <a:tr h="176332">
                <a:tc gridSpan="3">
                  <a:txBody>
                    <a:bodyPr/>
                    <a:lstStyle/>
                    <a:p>
                      <a:pPr marL="0" marR="0">
                        <a:lnSpc>
                          <a:spcPct val="115000"/>
                        </a:lnSpc>
                        <a:spcBef>
                          <a:spcPts val="0"/>
                        </a:spcBef>
                        <a:spcAft>
                          <a:spcPts val="0"/>
                        </a:spcAft>
                      </a:pPr>
                      <a:r>
                        <a:rPr lang="ka-GE" sz="1000" b="1" i="1" dirty="0">
                          <a:effectLst/>
                          <a:latin typeface="+mn-lt"/>
                          <a:ea typeface="Times New Roman" panose="02020603050405020304" pitchFamily="18" charset="0"/>
                          <a:cs typeface="Times New Roman" panose="02020603050405020304" pitchFamily="18" charset="0"/>
                        </a:rPr>
                        <a:t>საშიში გეოლოგიური მოვლენების განვითარების </a:t>
                      </a:r>
                      <a:r>
                        <a:rPr lang="ka-GE" sz="1000" b="1" i="1" dirty="0" smtClean="0">
                          <a:effectLst/>
                          <a:latin typeface="+mn-lt"/>
                          <a:ea typeface="Times New Roman" panose="02020603050405020304" pitchFamily="18" charset="0"/>
                          <a:cs typeface="Times New Roman" panose="02020603050405020304" pitchFamily="18" charset="0"/>
                        </a:rPr>
                        <a:t>რისკი</a:t>
                      </a:r>
                      <a:endParaRPr lang="en-US" sz="1000" dirty="0">
                        <a:effectLst/>
                        <a:latin typeface="+mn-lt"/>
                        <a:ea typeface="Calibri" panose="020F0502020204030204" pitchFamily="34" charset="0"/>
                        <a:cs typeface="Times New Roman" panose="02020603050405020304" pitchFamily="18" charset="0"/>
                      </a:endParaRPr>
                    </a:p>
                  </a:txBody>
                  <a:tcPr marL="35578" marR="35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hMerge="1">
                  <a:txBody>
                    <a:bodyPr/>
                    <a:lstStyle/>
                    <a:p>
                      <a:pPr marL="0" marR="0">
                        <a:lnSpc>
                          <a:spcPct val="115000"/>
                        </a:lnSpc>
                        <a:spcBef>
                          <a:spcPts val="0"/>
                        </a:spcBef>
                        <a:spcAft>
                          <a:spcPts val="0"/>
                        </a:spcAft>
                      </a:pPr>
                      <a:endParaRPr lang="en-US" sz="1000" dirty="0">
                        <a:effectLst/>
                        <a:latin typeface="+mn-lt"/>
                        <a:ea typeface="Calibri" panose="020F0502020204030204" pitchFamily="34" charset="0"/>
                        <a:cs typeface="Times New Roman" panose="02020603050405020304" pitchFamily="18" charset="0"/>
                      </a:endParaRPr>
                    </a:p>
                  </a:txBody>
                  <a:tcPr marL="35578" marR="35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15000"/>
                        </a:lnSpc>
                        <a:spcBef>
                          <a:spcPts val="0"/>
                        </a:spcBef>
                        <a:spcAft>
                          <a:spcPts val="0"/>
                        </a:spcAft>
                      </a:pPr>
                      <a:endParaRPr lang="en-US" sz="1000" dirty="0">
                        <a:effectLst/>
                        <a:latin typeface="+mn-lt"/>
                        <a:ea typeface="Calibri" panose="020F0502020204030204" pitchFamily="34" charset="0"/>
                        <a:cs typeface="Times New Roman" panose="02020603050405020304" pitchFamily="18" charset="0"/>
                      </a:endParaRPr>
                    </a:p>
                  </a:txBody>
                  <a:tcPr marL="35578" marR="35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13399342"/>
                  </a:ext>
                </a:extLst>
              </a:tr>
              <a:tr h="346423">
                <a:tc>
                  <a:txBody>
                    <a:bodyPr/>
                    <a:lstStyle/>
                    <a:p>
                      <a:pPr marL="0" marR="0">
                        <a:lnSpc>
                          <a:spcPct val="115000"/>
                        </a:lnSpc>
                        <a:spcBef>
                          <a:spcPts val="0"/>
                        </a:spcBef>
                        <a:spcAft>
                          <a:spcPts val="0"/>
                        </a:spcAft>
                      </a:pPr>
                      <a:r>
                        <a:rPr lang="ka-GE" sz="1000" b="1" dirty="0">
                          <a:effectLst/>
                          <a:latin typeface="+mn-lt"/>
                          <a:ea typeface="Times New Roman" panose="02020603050405020304" pitchFamily="18" charset="0"/>
                          <a:cs typeface="Times New Roman" panose="02020603050405020304" pitchFamily="18" charset="0"/>
                        </a:rPr>
                        <a:t>მშენებლობის ეტაპი</a:t>
                      </a:r>
                      <a:endParaRPr lang="en-US" sz="1000" dirty="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ka-GE" sz="1000" dirty="0">
                          <a:effectLst/>
                          <a:latin typeface="+mn-lt"/>
                          <a:ea typeface="Times New Roman" panose="02020603050405020304" pitchFamily="18" charset="0"/>
                          <a:cs typeface="Times New Roman" panose="02020603050405020304" pitchFamily="18" charset="0"/>
                        </a:rPr>
                        <a:t>გამწმენდი ნაგებობების მოწყობის/სამშენებლო სამუშაოები</a:t>
                      </a:r>
                      <a:endParaRPr lang="en-US" sz="1000" dirty="0">
                        <a:effectLst/>
                        <a:latin typeface="+mn-lt"/>
                        <a:ea typeface="Calibri" panose="020F0502020204030204" pitchFamily="34" charset="0"/>
                        <a:cs typeface="Times New Roman" panose="02020603050405020304" pitchFamily="18" charset="0"/>
                      </a:endParaRPr>
                    </a:p>
                  </a:txBody>
                  <a:tcPr marL="35578" marR="35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rowSpan="2">
                  <a:txBody>
                    <a:bodyPr/>
                    <a:lstStyle/>
                    <a:p>
                      <a:pPr marL="0" marR="0" algn="ctr">
                        <a:lnSpc>
                          <a:spcPct val="115000"/>
                        </a:lnSpc>
                        <a:spcBef>
                          <a:spcPts val="0"/>
                        </a:spcBef>
                        <a:spcAft>
                          <a:spcPts val="0"/>
                        </a:spcAft>
                      </a:pPr>
                      <a:r>
                        <a:rPr lang="ka-GE" sz="1000" dirty="0">
                          <a:effectLst/>
                          <a:latin typeface="+mn-lt"/>
                          <a:ea typeface="Times New Roman" panose="02020603050405020304" pitchFamily="18" charset="0"/>
                          <a:cs typeface="Times New Roman" panose="02020603050405020304" pitchFamily="18" charset="0"/>
                        </a:rPr>
                        <a:t>გეოლოგიური გარემო</a:t>
                      </a:r>
                      <a:endParaRPr lang="en-US" sz="1000" dirty="0">
                        <a:effectLst/>
                        <a:latin typeface="+mn-lt"/>
                        <a:ea typeface="Calibri" panose="020F0502020204030204" pitchFamily="34" charset="0"/>
                        <a:cs typeface="Times New Roman" panose="02020603050405020304" pitchFamily="18" charset="0"/>
                      </a:endParaRPr>
                    </a:p>
                  </a:txBody>
                  <a:tcPr marL="35578" marR="35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rowSpan="2">
                  <a:txBody>
                    <a:bodyPr/>
                    <a:lstStyle/>
                    <a:p>
                      <a:pPr marL="342900" marR="0" lvl="0" indent="-342900" algn="just">
                        <a:lnSpc>
                          <a:spcPct val="115000"/>
                        </a:lnSpc>
                        <a:spcBef>
                          <a:spcPts val="0"/>
                        </a:spcBef>
                        <a:spcAft>
                          <a:spcPts val="0"/>
                        </a:spcAft>
                        <a:buFont typeface="Wingdings" panose="05000000000000000000" pitchFamily="2" charset="2"/>
                        <a:buChar char=""/>
                      </a:pPr>
                      <a:r>
                        <a:rPr lang="ka-GE" sz="1000" dirty="0">
                          <a:effectLst/>
                          <a:latin typeface="+mn-lt"/>
                          <a:ea typeface="Times New Roman" panose="02020603050405020304" pitchFamily="18" charset="0"/>
                          <a:cs typeface="Times New Roman" panose="02020603050405020304" pitchFamily="18" charset="0"/>
                        </a:rPr>
                        <a:t>ჩატარებული საინჟინრო-გეოლოგიური კვლევის ფარგლებში გამოვლინდა, რომ ტერიტორია მდგრადია და რაიმე მნიშვნელოვანი სახის საშიში გეოლოგიური პროცესების განვითარების კვალი არ დაფიქსირებულა. </a:t>
                      </a:r>
                      <a:endParaRPr lang="en-US" sz="1000" dirty="0">
                        <a:effectLst/>
                        <a:latin typeface="+mn-lt"/>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Wingdings" panose="05000000000000000000" pitchFamily="2" charset="2"/>
                        <a:buChar char=""/>
                      </a:pPr>
                      <a:r>
                        <a:rPr lang="ka-GE" sz="1000" dirty="0">
                          <a:effectLst/>
                          <a:latin typeface="+mn-lt"/>
                          <a:ea typeface="Times New Roman" panose="02020603050405020304" pitchFamily="18" charset="0"/>
                          <a:cs typeface="Times New Roman" panose="02020603050405020304" pitchFamily="18" charset="0"/>
                        </a:rPr>
                        <a:t>მშენებლობის და ექპლუატაციის პროცესში შემარბილებელი ღონისძიებების განხორციელება არ იგეგმება.</a:t>
                      </a:r>
                      <a:endParaRPr lang="en-US" sz="1000" dirty="0">
                        <a:effectLst/>
                        <a:latin typeface="+mn-lt"/>
                        <a:ea typeface="Calibri" panose="020F0502020204030204" pitchFamily="34" charset="0"/>
                        <a:cs typeface="Times New Roman" panose="02020603050405020304" pitchFamily="18" charset="0"/>
                      </a:endParaRPr>
                    </a:p>
                  </a:txBody>
                  <a:tcPr marL="35578" marR="35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11566087"/>
                  </a:ext>
                </a:extLst>
              </a:tr>
              <a:tr h="692845">
                <a:tc>
                  <a:txBody>
                    <a:bodyPr/>
                    <a:lstStyle/>
                    <a:p>
                      <a:pPr marL="0" marR="0">
                        <a:lnSpc>
                          <a:spcPct val="115000"/>
                        </a:lnSpc>
                        <a:spcBef>
                          <a:spcPts val="0"/>
                        </a:spcBef>
                        <a:spcAft>
                          <a:spcPts val="0"/>
                        </a:spcAft>
                      </a:pPr>
                      <a:r>
                        <a:rPr lang="ka-GE" sz="1000" b="1" dirty="0">
                          <a:effectLst/>
                          <a:latin typeface="+mn-lt"/>
                          <a:ea typeface="Times New Roman" panose="02020603050405020304" pitchFamily="18" charset="0"/>
                          <a:cs typeface="Times New Roman" panose="02020603050405020304" pitchFamily="18" charset="0"/>
                        </a:rPr>
                        <a:t>ექსპლუატაციის ეტაპი</a:t>
                      </a:r>
                      <a:endParaRPr lang="en-US" sz="1000" dirty="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ka-GE" sz="1000" dirty="0">
                          <a:effectLst/>
                          <a:latin typeface="+mn-lt"/>
                          <a:ea typeface="Times New Roman" panose="02020603050405020304" pitchFamily="18" charset="0"/>
                          <a:cs typeface="Times New Roman" panose="02020603050405020304" pitchFamily="18" charset="0"/>
                        </a:rPr>
                        <a:t>გამწმენდი ნაგებობის ფუნქციონირება</a:t>
                      </a:r>
                      <a:endParaRPr lang="en-US" sz="1000" dirty="0">
                        <a:effectLst/>
                        <a:latin typeface="+mn-lt"/>
                        <a:ea typeface="Calibri" panose="020F0502020204030204" pitchFamily="34" charset="0"/>
                        <a:cs typeface="Times New Roman" panose="02020603050405020304" pitchFamily="18" charset="0"/>
                      </a:endParaRPr>
                    </a:p>
                  </a:txBody>
                  <a:tcPr marL="35578" marR="35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75884031"/>
                  </a:ext>
                </a:extLst>
              </a:tr>
              <a:tr h="173211">
                <a:tc gridSpan="2">
                  <a:txBody>
                    <a:bodyPr/>
                    <a:lstStyle/>
                    <a:p>
                      <a:pPr marL="0" marR="0">
                        <a:lnSpc>
                          <a:spcPct val="115000"/>
                        </a:lnSpc>
                        <a:spcBef>
                          <a:spcPts val="0"/>
                        </a:spcBef>
                        <a:spcAft>
                          <a:spcPts val="0"/>
                        </a:spcAft>
                      </a:pPr>
                      <a:r>
                        <a:rPr lang="ka-GE" sz="1000" b="1" dirty="0">
                          <a:effectLst/>
                          <a:latin typeface="+mn-lt"/>
                          <a:ea typeface="Times New Roman" panose="02020603050405020304" pitchFamily="18" charset="0"/>
                          <a:cs typeface="Times New Roman" panose="02020603050405020304" pitchFamily="18" charset="0"/>
                        </a:rPr>
                        <a:t>ვიზუალური ეფექტი და ლანდშაფტის </a:t>
                      </a:r>
                      <a:r>
                        <a:rPr lang="ka-GE" sz="1000" b="1" dirty="0" smtClean="0">
                          <a:effectLst/>
                          <a:latin typeface="+mn-lt"/>
                          <a:ea typeface="Times New Roman" panose="02020603050405020304" pitchFamily="18" charset="0"/>
                          <a:cs typeface="Times New Roman" panose="02020603050405020304" pitchFamily="18" charset="0"/>
                        </a:rPr>
                        <a:t>ცვლილება</a:t>
                      </a:r>
                      <a:endParaRPr lang="en-US" sz="1000" dirty="0">
                        <a:effectLst/>
                        <a:latin typeface="+mn-lt"/>
                        <a:ea typeface="Calibri" panose="020F0502020204030204" pitchFamily="34" charset="0"/>
                        <a:cs typeface="Times New Roman" panose="02020603050405020304" pitchFamily="18" charset="0"/>
                      </a:endParaRPr>
                    </a:p>
                  </a:txBody>
                  <a:tcPr marL="35578" marR="35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hMerge="1">
                  <a:txBody>
                    <a:bodyPr/>
                    <a:lstStyle/>
                    <a:p>
                      <a:pPr marL="0" marR="0">
                        <a:lnSpc>
                          <a:spcPct val="115000"/>
                        </a:lnSpc>
                        <a:spcBef>
                          <a:spcPts val="0"/>
                        </a:spcBef>
                        <a:spcAft>
                          <a:spcPts val="0"/>
                        </a:spcAft>
                      </a:pPr>
                      <a:endParaRPr lang="en-US" sz="1000" dirty="0">
                        <a:effectLst/>
                        <a:latin typeface="+mn-lt"/>
                        <a:ea typeface="Calibri" panose="020F0502020204030204" pitchFamily="34" charset="0"/>
                        <a:cs typeface="Times New Roman" panose="02020603050405020304" pitchFamily="18" charset="0"/>
                      </a:endParaRPr>
                    </a:p>
                  </a:txBody>
                  <a:tcPr marL="35578" marR="35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342900" marR="0" lvl="0" indent="-342900" algn="just">
                        <a:lnSpc>
                          <a:spcPct val="115000"/>
                        </a:lnSpc>
                        <a:spcBef>
                          <a:spcPts val="0"/>
                        </a:spcBef>
                        <a:spcAft>
                          <a:spcPts val="0"/>
                        </a:spcAft>
                        <a:buFont typeface="Wingdings" panose="05000000000000000000" pitchFamily="2" charset="2"/>
                        <a:buChar char=""/>
                      </a:pPr>
                      <a:r>
                        <a:rPr lang="ka-GE" sz="1000">
                          <a:effectLst/>
                          <a:latin typeface="+mn-lt"/>
                          <a:ea typeface="Times New Roman" panose="02020603050405020304" pitchFamily="18" charset="0"/>
                          <a:cs typeface="Times New Roman" panose="02020603050405020304" pitchFamily="18" charset="0"/>
                        </a:rPr>
                        <a:t>მშენებლობის დასრულების შემდეგ მოხდება მანქანა-დანადგარების, მასალის და ნარჩენების გატანა.</a:t>
                      </a:r>
                      <a:endParaRPr lang="en-US" sz="100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ka-GE" sz="1000" b="1">
                          <a:effectLst/>
                          <a:latin typeface="+mn-lt"/>
                          <a:ea typeface="Times New Roman" panose="02020603050405020304" pitchFamily="18" charset="0"/>
                          <a:cs typeface="Times New Roman" panose="02020603050405020304" pitchFamily="18" charset="0"/>
                        </a:rPr>
                        <a:t> </a:t>
                      </a:r>
                      <a:endParaRPr lang="en-US" sz="1000">
                        <a:effectLst/>
                        <a:latin typeface="+mn-lt"/>
                        <a:ea typeface="Calibri" panose="020F0502020204030204" pitchFamily="34" charset="0"/>
                        <a:cs typeface="Times New Roman" panose="02020603050405020304" pitchFamily="18" charset="0"/>
                      </a:endParaRPr>
                    </a:p>
                  </a:txBody>
                  <a:tcPr marL="35578" marR="35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rowSpan="2">
                  <a:txBody>
                    <a:bodyPr/>
                    <a:lstStyle/>
                    <a:p>
                      <a:pPr marL="0" marR="0">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65317994"/>
                  </a:ext>
                </a:extLst>
              </a:tr>
              <a:tr h="76968">
                <a:tc rowSpan="2">
                  <a:txBody>
                    <a:bodyPr/>
                    <a:lstStyle/>
                    <a:p>
                      <a:pPr marL="0" marR="0">
                        <a:lnSpc>
                          <a:spcPct val="115000"/>
                        </a:lnSpc>
                        <a:spcBef>
                          <a:spcPts val="0"/>
                        </a:spcBef>
                        <a:spcAft>
                          <a:spcPts val="0"/>
                        </a:spcAft>
                      </a:pPr>
                      <a:r>
                        <a:rPr lang="ka-GE" sz="1000" b="1" dirty="0">
                          <a:effectLst/>
                          <a:latin typeface="+mn-lt"/>
                          <a:ea typeface="Times New Roman" panose="02020603050405020304" pitchFamily="18" charset="0"/>
                          <a:cs typeface="Times New Roman" panose="02020603050405020304" pitchFamily="18" charset="0"/>
                        </a:rPr>
                        <a:t>მშენებლობის ეტაპი</a:t>
                      </a:r>
                      <a:endParaRPr lang="en-US" sz="1000" dirty="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ka-GE" sz="1000" dirty="0">
                          <a:effectLst/>
                          <a:latin typeface="+mn-lt"/>
                          <a:ea typeface="Times New Roman" panose="02020603050405020304" pitchFamily="18" charset="0"/>
                          <a:cs typeface="Times New Roman" panose="02020603050405020304" pitchFamily="18" charset="0"/>
                        </a:rPr>
                        <a:t>გამწმენდი ნაგებობების მოწყობის/სამშენებლო სამუშაოები</a:t>
                      </a:r>
                      <a:endParaRPr lang="en-US" sz="1000" dirty="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ka-GE" sz="1000" dirty="0">
                          <a:effectLst/>
                          <a:latin typeface="+mn-lt"/>
                          <a:ea typeface="Times New Roman" panose="02020603050405020304" pitchFamily="18" charset="0"/>
                          <a:cs typeface="Times New Roman" panose="02020603050405020304" pitchFamily="18" charset="0"/>
                        </a:rPr>
                        <a:t>სატრანსპორტო ნაკადების ზრდა</a:t>
                      </a:r>
                      <a:endParaRPr lang="en-US" sz="1000" dirty="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ka-GE" sz="1000" dirty="0">
                          <a:effectLst/>
                          <a:latin typeface="+mn-lt"/>
                          <a:ea typeface="Times New Roman" panose="02020603050405020304" pitchFamily="18" charset="0"/>
                          <a:cs typeface="Times New Roman" panose="02020603050405020304" pitchFamily="18" charset="0"/>
                        </a:rPr>
                        <a:t>მომუშავე ტექნიკის და ხალხის გააქტიურება</a:t>
                      </a:r>
                      <a:endParaRPr lang="en-US" sz="1000" dirty="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ka-GE" sz="1000" dirty="0">
                          <a:effectLst/>
                          <a:latin typeface="+mn-lt"/>
                          <a:ea typeface="Times New Roman" panose="02020603050405020304" pitchFamily="18" charset="0"/>
                          <a:cs typeface="Times New Roman" panose="02020603050405020304" pitchFamily="18" charset="0"/>
                        </a:rPr>
                        <a:t>მშენებარე კონსტრუქციების, სამშენებლო მასალების განთავსება</a:t>
                      </a:r>
                      <a:endParaRPr lang="en-US" sz="1000" dirty="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ka-GE" sz="1000" dirty="0">
                          <a:effectLst/>
                          <a:latin typeface="+mn-lt"/>
                          <a:ea typeface="Times New Roman" panose="02020603050405020304" pitchFamily="18" charset="0"/>
                          <a:cs typeface="Times New Roman" panose="02020603050405020304" pitchFamily="18" charset="0"/>
                        </a:rPr>
                        <a:t>ნარჩენების წარმოქმნა</a:t>
                      </a:r>
                      <a:endParaRPr lang="en-US" sz="1000" dirty="0">
                        <a:effectLst/>
                        <a:latin typeface="+mn-lt"/>
                        <a:ea typeface="Calibri" panose="020F0502020204030204" pitchFamily="34" charset="0"/>
                        <a:cs typeface="Times New Roman" panose="02020603050405020304" pitchFamily="18" charset="0"/>
                      </a:endParaRPr>
                    </a:p>
                  </a:txBody>
                  <a:tcPr marL="35578" marR="35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rowSpan="3">
                  <a:txBody>
                    <a:bodyPr/>
                    <a:lstStyle/>
                    <a:p>
                      <a:pPr marL="0" marR="0" algn="ctr">
                        <a:lnSpc>
                          <a:spcPct val="115000"/>
                        </a:lnSpc>
                        <a:spcBef>
                          <a:spcPts val="0"/>
                        </a:spcBef>
                        <a:spcAft>
                          <a:spcPts val="0"/>
                        </a:spcAft>
                      </a:pPr>
                      <a:r>
                        <a:rPr lang="ka-GE" sz="1000" dirty="0">
                          <a:effectLst/>
                          <a:latin typeface="+mn-lt"/>
                          <a:ea typeface="Times New Roman" panose="02020603050405020304" pitchFamily="18" charset="0"/>
                          <a:cs typeface="Times New Roman" panose="02020603050405020304" pitchFamily="18" charset="0"/>
                        </a:rPr>
                        <a:t>დასაქმებული პერსონალი</a:t>
                      </a:r>
                      <a:endParaRPr lang="en-US" sz="1000" dirty="0">
                        <a:effectLst/>
                        <a:latin typeface="+mn-lt"/>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ka-GE" sz="1000" dirty="0">
                          <a:effectLst/>
                          <a:latin typeface="+mn-lt"/>
                          <a:ea typeface="Times New Roman" panose="02020603050405020304" pitchFamily="18" charset="0"/>
                          <a:cs typeface="Times New Roman" panose="02020603050405020304" pitchFamily="18" charset="0"/>
                        </a:rPr>
                        <a:t>დასახლებული პუნქტი</a:t>
                      </a:r>
                      <a:endParaRPr lang="en-US" sz="1000" dirty="0">
                        <a:effectLst/>
                        <a:latin typeface="+mn-lt"/>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ka-GE" sz="1000" dirty="0">
                          <a:effectLst/>
                          <a:latin typeface="+mn-lt"/>
                          <a:ea typeface="Times New Roman" panose="02020603050405020304" pitchFamily="18" charset="0"/>
                          <a:cs typeface="Times New Roman" panose="02020603050405020304" pitchFamily="18" charset="0"/>
                        </a:rPr>
                        <a:t>ბიოლოგიური გარემო</a:t>
                      </a:r>
                      <a:endParaRPr lang="en-US" sz="1000" dirty="0">
                        <a:effectLst/>
                        <a:latin typeface="+mn-lt"/>
                        <a:ea typeface="Calibri" panose="020F0502020204030204" pitchFamily="34" charset="0"/>
                        <a:cs typeface="Times New Roman" panose="02020603050405020304" pitchFamily="18" charset="0"/>
                      </a:endParaRPr>
                    </a:p>
                  </a:txBody>
                  <a:tcPr marL="35578" marR="35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618659601"/>
                  </a:ext>
                </a:extLst>
              </a:tr>
              <a:tr h="962300">
                <a:tc vMerge="1">
                  <a:txBody>
                    <a:bodyPr/>
                    <a:lstStyle/>
                    <a:p>
                      <a:pPr marL="0" marR="0">
                        <a:lnSpc>
                          <a:spcPct val="115000"/>
                        </a:lnSpc>
                        <a:spcBef>
                          <a:spcPts val="0"/>
                        </a:spcBef>
                        <a:spcAft>
                          <a:spcPts val="0"/>
                        </a:spcAft>
                      </a:pPr>
                      <a:endParaRPr lang="en-US" sz="1000" dirty="0">
                        <a:effectLst/>
                        <a:latin typeface="+mn-lt"/>
                        <a:ea typeface="Calibri" panose="020F0502020204030204" pitchFamily="34" charset="0"/>
                        <a:cs typeface="Times New Roman" panose="02020603050405020304" pitchFamily="18" charset="0"/>
                      </a:endParaRPr>
                    </a:p>
                  </a:txBody>
                  <a:tcPr marL="35578" marR="35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a:lnSpc>
                          <a:spcPct val="115000"/>
                        </a:lnSpc>
                        <a:spcBef>
                          <a:spcPts val="0"/>
                        </a:spcBef>
                        <a:spcAft>
                          <a:spcPts val="0"/>
                        </a:spcAft>
                      </a:pPr>
                      <a:endParaRPr lang="en-US" sz="1000" dirty="0">
                        <a:effectLst/>
                        <a:latin typeface="+mn-lt"/>
                        <a:ea typeface="Calibri" panose="020F0502020204030204" pitchFamily="34" charset="0"/>
                        <a:cs typeface="Times New Roman" panose="02020603050405020304" pitchFamily="18" charset="0"/>
                      </a:endParaRPr>
                    </a:p>
                  </a:txBody>
                  <a:tcPr marL="35578" marR="35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18444214"/>
                  </a:ext>
                </a:extLst>
              </a:tr>
              <a:tr h="866057">
                <a:tc>
                  <a:txBody>
                    <a:bodyPr/>
                    <a:lstStyle/>
                    <a:p>
                      <a:pPr marL="0" marR="0">
                        <a:lnSpc>
                          <a:spcPct val="115000"/>
                        </a:lnSpc>
                        <a:spcBef>
                          <a:spcPts val="0"/>
                        </a:spcBef>
                        <a:spcAft>
                          <a:spcPts val="0"/>
                        </a:spcAft>
                      </a:pPr>
                      <a:r>
                        <a:rPr lang="ka-GE" sz="1000" b="1" dirty="0">
                          <a:effectLst/>
                          <a:latin typeface="+mn-lt"/>
                          <a:ea typeface="Times New Roman" panose="02020603050405020304" pitchFamily="18" charset="0"/>
                          <a:cs typeface="Times New Roman" panose="02020603050405020304" pitchFamily="18" charset="0"/>
                        </a:rPr>
                        <a:t>ექსპლუატაციის ეტაპი</a:t>
                      </a:r>
                      <a:endParaRPr lang="en-US" sz="1000" dirty="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ka-GE" sz="1000" dirty="0">
                          <a:effectLst/>
                          <a:latin typeface="+mn-lt"/>
                          <a:ea typeface="Times New Roman" panose="02020603050405020304" pitchFamily="18" charset="0"/>
                          <a:cs typeface="Times New Roman" panose="02020603050405020304" pitchFamily="18" charset="0"/>
                        </a:rPr>
                        <a:t>გამწმენდი ნაგებობის ფუნქციონირება</a:t>
                      </a:r>
                      <a:endParaRPr lang="en-US" sz="1000" dirty="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ka-GE" sz="1000" dirty="0">
                          <a:effectLst/>
                          <a:latin typeface="+mn-lt"/>
                          <a:ea typeface="Times New Roman" panose="02020603050405020304" pitchFamily="18" charset="0"/>
                          <a:cs typeface="Times New Roman" panose="02020603050405020304" pitchFamily="18" charset="0"/>
                        </a:rPr>
                        <a:t>პერიოდული/გეგმიური სარემონტო სამუშაოები </a:t>
                      </a:r>
                      <a:endParaRPr lang="en-US" sz="1000" dirty="0">
                        <a:effectLst/>
                        <a:latin typeface="+mn-lt"/>
                        <a:ea typeface="Calibri" panose="020F0502020204030204" pitchFamily="34" charset="0"/>
                        <a:cs typeface="Times New Roman" panose="02020603050405020304" pitchFamily="18" charset="0"/>
                      </a:endParaRPr>
                    </a:p>
                  </a:txBody>
                  <a:tcPr marL="35578" marR="35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vMerge="1">
                  <a:txBody>
                    <a:bodyPr/>
                    <a:lstStyle/>
                    <a:p>
                      <a:endParaRPr lang="en-US"/>
                    </a:p>
                  </a:txBody>
                  <a:tcPr/>
                </a:tc>
                <a:tc>
                  <a:txBody>
                    <a:bodyPr/>
                    <a:lstStyle/>
                    <a:p>
                      <a:pPr marL="342900" marR="0" lvl="0" indent="-342900" algn="just">
                        <a:lnSpc>
                          <a:spcPct val="115000"/>
                        </a:lnSpc>
                        <a:spcBef>
                          <a:spcPts val="0"/>
                        </a:spcBef>
                        <a:spcAft>
                          <a:spcPts val="0"/>
                        </a:spcAft>
                        <a:buFont typeface="Wingdings" panose="05000000000000000000" pitchFamily="2" charset="2"/>
                        <a:buChar char=""/>
                      </a:pPr>
                      <a:r>
                        <a:rPr lang="ka-GE" sz="1000" dirty="0">
                          <a:effectLst/>
                          <a:latin typeface="+mn-lt"/>
                          <a:ea typeface="Times New Roman" panose="02020603050405020304" pitchFamily="18" charset="0"/>
                          <a:cs typeface="Times New Roman" panose="02020603050405020304" pitchFamily="18" charset="0"/>
                        </a:rPr>
                        <a:t>ექსპლუატაციის პროცესში მნიშვნელოვანი სახის პერიოდული/გეგმიური სარემონტო სამუშაოები არ იგეგმება. გამომდინარე აღნიშნულიდან, მიმდინარე საქმიანობით გამოწვეული ვიზუალური და ლანდშაფტური ზემოქმედებები შემარბილებელი ღონისძიებების გატარებას არ საჭიროებს.</a:t>
                      </a:r>
                      <a:endParaRPr lang="en-US" sz="1000" dirty="0">
                        <a:effectLst/>
                        <a:latin typeface="+mn-lt"/>
                        <a:ea typeface="Calibri" panose="020F0502020204030204" pitchFamily="34" charset="0"/>
                        <a:cs typeface="Times New Roman" panose="02020603050405020304" pitchFamily="18" charset="0"/>
                      </a:endParaRPr>
                    </a:p>
                  </a:txBody>
                  <a:tcPr marL="35578" marR="35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1381610"/>
                  </a:ext>
                </a:extLst>
              </a:tr>
              <a:tr h="173211">
                <a:tc gridSpan="4">
                  <a:txBody>
                    <a:bodyPr/>
                    <a:lstStyle/>
                    <a:p>
                      <a:pPr marL="0" marR="0">
                        <a:lnSpc>
                          <a:spcPct val="115000"/>
                        </a:lnSpc>
                        <a:spcBef>
                          <a:spcPts val="0"/>
                        </a:spcBef>
                        <a:spcAft>
                          <a:spcPts val="0"/>
                        </a:spcAft>
                      </a:pPr>
                      <a:r>
                        <a:rPr lang="ka-GE" sz="1000" b="1" dirty="0">
                          <a:effectLst/>
                          <a:latin typeface="+mn-lt"/>
                          <a:ea typeface="Times New Roman" panose="02020603050405020304" pitchFamily="18" charset="0"/>
                          <a:cs typeface="Times New Roman" panose="02020603050405020304" pitchFamily="18" charset="0"/>
                        </a:rPr>
                        <a:t>ზემოქმედება ნიადაგის სტაბილურობასა და ხარისხზე </a:t>
                      </a:r>
                      <a:endParaRPr lang="en-US" sz="1000" dirty="0">
                        <a:effectLst/>
                        <a:latin typeface="+mn-lt"/>
                        <a:ea typeface="Calibri" panose="020F0502020204030204" pitchFamily="34" charset="0"/>
                        <a:cs typeface="Times New Roman" panose="02020603050405020304" pitchFamily="18" charset="0"/>
                      </a:endParaRPr>
                    </a:p>
                  </a:txBody>
                  <a:tcPr marL="35578" marR="35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39879444"/>
                  </a:ext>
                </a:extLst>
              </a:tr>
              <a:tr h="173211">
                <a:tc>
                  <a:txBody>
                    <a:bodyPr/>
                    <a:lstStyle/>
                    <a:p>
                      <a:pPr marL="0" marR="0">
                        <a:lnSpc>
                          <a:spcPct val="115000"/>
                        </a:lnSpc>
                        <a:spcBef>
                          <a:spcPts val="0"/>
                        </a:spcBef>
                        <a:spcAft>
                          <a:spcPts val="0"/>
                        </a:spcAft>
                      </a:pPr>
                      <a:r>
                        <a:rPr lang="ka-GE" sz="1000" b="1" dirty="0">
                          <a:effectLst/>
                          <a:latin typeface="+mn-lt"/>
                          <a:ea typeface="Times New Roman" panose="02020603050405020304" pitchFamily="18" charset="0"/>
                          <a:cs typeface="Times New Roman" panose="02020603050405020304" pitchFamily="18" charset="0"/>
                        </a:rPr>
                        <a:t>მშენებლობის ეტაპი</a:t>
                      </a:r>
                      <a:endParaRPr lang="en-US" sz="1000" dirty="0">
                        <a:effectLst/>
                        <a:latin typeface="+mn-lt"/>
                        <a:ea typeface="Calibri" panose="020F0502020204030204" pitchFamily="34" charset="0"/>
                        <a:cs typeface="Times New Roman" panose="02020603050405020304" pitchFamily="18" charset="0"/>
                      </a:endParaRPr>
                    </a:p>
                  </a:txBody>
                  <a:tcPr marL="35578" marR="35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nSpc>
                          <a:spcPct val="115000"/>
                        </a:lnSpc>
                        <a:spcBef>
                          <a:spcPts val="0"/>
                        </a:spcBef>
                        <a:spcAft>
                          <a:spcPts val="0"/>
                        </a:spcAft>
                      </a:pPr>
                      <a:r>
                        <a:rPr lang="ka-GE" sz="1000" b="1" dirty="0">
                          <a:effectLst/>
                          <a:latin typeface="+mn-lt"/>
                          <a:ea typeface="Times New Roman" panose="02020603050405020304" pitchFamily="18" charset="0"/>
                          <a:cs typeface="Times New Roman" panose="02020603050405020304" pitchFamily="18" charset="0"/>
                        </a:rPr>
                        <a:t> </a:t>
                      </a:r>
                      <a:endParaRPr lang="en-US" sz="1000" dirty="0">
                        <a:effectLst/>
                        <a:latin typeface="+mn-lt"/>
                        <a:ea typeface="Calibri" panose="020F0502020204030204" pitchFamily="34" charset="0"/>
                        <a:cs typeface="Times New Roman" panose="02020603050405020304" pitchFamily="18" charset="0"/>
                      </a:endParaRPr>
                    </a:p>
                  </a:txBody>
                  <a:tcPr marL="35578" marR="35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rowSpan="4" gridSpan="2">
                  <a:txBody>
                    <a:bodyPr/>
                    <a:lstStyle/>
                    <a:p>
                      <a:pPr marL="342900" marR="0" lvl="0" indent="-342900" algn="just">
                        <a:lnSpc>
                          <a:spcPct val="115000"/>
                        </a:lnSpc>
                        <a:spcBef>
                          <a:spcPts val="0"/>
                        </a:spcBef>
                        <a:spcAft>
                          <a:spcPts val="0"/>
                        </a:spcAft>
                        <a:buFont typeface="Wingdings" panose="05000000000000000000" pitchFamily="2" charset="2"/>
                        <a:buChar char=""/>
                      </a:pPr>
                      <a:r>
                        <a:rPr lang="ka-GE" sz="1000" dirty="0">
                          <a:effectLst/>
                          <a:latin typeface="+mn-lt"/>
                          <a:ea typeface="Times New Roman" panose="02020603050405020304" pitchFamily="18" charset="0"/>
                          <a:cs typeface="Times New Roman" panose="02020603050405020304" pitchFamily="18" charset="0"/>
                        </a:rPr>
                        <a:t>დაწესდება კონტროლი ნარჩენების სათანადო მართვაზე;</a:t>
                      </a:r>
                      <a:endParaRPr lang="en-US" sz="1000" dirty="0">
                        <a:effectLst/>
                        <a:latin typeface="+mn-lt"/>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Wingdings" panose="05000000000000000000" pitchFamily="2" charset="2"/>
                        <a:buChar char=""/>
                      </a:pPr>
                      <a:r>
                        <a:rPr lang="ka-GE" sz="1000" dirty="0">
                          <a:effectLst/>
                          <a:latin typeface="+mn-lt"/>
                          <a:ea typeface="Times New Roman" panose="02020603050405020304" pitchFamily="18" charset="0"/>
                          <a:cs typeface="Times New Roman" panose="02020603050405020304" pitchFamily="18" charset="0"/>
                        </a:rPr>
                        <a:t>რეგულარულად შემოწმდება მანქანები და დანადგარები. დაზიანების და საწვავის/ზეთის ჟონვის დაფიქსირების შემთხვევაში დაუყოვნებლივ მოხდება დაზიანების შეკეთება. დაზიანებული მანქანები სამუშაო მოედანზე არ დაიშვებიან;</a:t>
                      </a:r>
                      <a:endParaRPr lang="en-US" sz="1000" dirty="0">
                        <a:effectLst/>
                        <a:latin typeface="+mn-lt"/>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Wingdings" panose="05000000000000000000" pitchFamily="2" charset="2"/>
                        <a:buChar char=""/>
                      </a:pPr>
                      <a:r>
                        <a:rPr lang="ka-GE" sz="1000" dirty="0">
                          <a:effectLst/>
                          <a:latin typeface="+mn-lt"/>
                          <a:ea typeface="Times New Roman" panose="02020603050405020304" pitchFamily="18" charset="0"/>
                          <a:cs typeface="Times New Roman" panose="02020603050405020304" pitchFamily="18" charset="0"/>
                        </a:rPr>
                        <a:t>შემთხვევითი დაღვრის შემთხვევაში მოხდება დაბინძურებული ფენის დროული მოხსნა და გატანა ტერიტორიიდან. </a:t>
                      </a:r>
                      <a:endParaRPr lang="en-US" sz="1000" dirty="0">
                        <a:effectLst/>
                        <a:latin typeface="+mn-lt"/>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Wingdings" panose="05000000000000000000" pitchFamily="2" charset="2"/>
                        <a:buChar char=""/>
                      </a:pPr>
                      <a:r>
                        <a:rPr lang="ka-GE" sz="1000" dirty="0">
                          <a:effectLst/>
                          <a:latin typeface="+mn-lt"/>
                          <a:ea typeface="Times New Roman" panose="02020603050405020304" pitchFamily="18" charset="0"/>
                          <a:cs typeface="Times New Roman" panose="02020603050405020304" pitchFamily="18" charset="0"/>
                        </a:rPr>
                        <a:t>საჭიროების შემთხვევაში, წინასწარ მოხსნილი ნაყოფიერი ფენა გამოყენებული იქნება სარეკულტივაციო სამუშაოებში.</a:t>
                      </a:r>
                      <a:endParaRPr lang="en-US" sz="1000" dirty="0">
                        <a:effectLst/>
                        <a:latin typeface="+mn-lt"/>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Wingdings" panose="05000000000000000000" pitchFamily="2" charset="2"/>
                        <a:buChar char=""/>
                      </a:pPr>
                      <a:r>
                        <a:rPr lang="ka-GE" sz="1000" dirty="0">
                          <a:effectLst/>
                          <a:latin typeface="+mn-lt"/>
                          <a:ea typeface="Times New Roman" panose="02020603050405020304" pitchFamily="18" charset="0"/>
                          <a:cs typeface="Times New Roman" panose="02020603050405020304" pitchFamily="18" charset="0"/>
                        </a:rPr>
                        <a:t>სარეკულტივაციო სამუშაოები განხორციელდება „ნიადაგის ნაყოფიერი ფენის მოხსნის, შენახვის, გამოყენების და რეკულტივაციის შესახებ” საქართველოს მთავრობის 2013 წლის 31 დეკემბრის №424 დადგენილებით დამტკიცებული ტექნიკური რეგლამენტის მოთხოვნების შესაბამისად.</a:t>
                      </a:r>
                      <a:endParaRPr lang="en-US" sz="1000" dirty="0">
                        <a:effectLst/>
                        <a:latin typeface="+mn-lt"/>
                        <a:ea typeface="Calibri" panose="020F0502020204030204" pitchFamily="34" charset="0"/>
                        <a:cs typeface="Times New Roman" panose="02020603050405020304" pitchFamily="18" charset="0"/>
                      </a:endParaRPr>
                    </a:p>
                  </a:txBody>
                  <a:tcPr marL="35578" marR="35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rowSpan="4" hMerge="1">
                  <a:txBody>
                    <a:bodyPr/>
                    <a:lstStyle/>
                    <a:p>
                      <a:endParaRPr lang="en-US"/>
                    </a:p>
                  </a:txBody>
                  <a:tcPr/>
                </a:tc>
                <a:extLst>
                  <a:ext uri="{0D108BD9-81ED-4DB2-BD59-A6C34878D82A}">
                    <a16:rowId xmlns:a16="http://schemas.microsoft.com/office/drawing/2014/main" val="2835990071"/>
                  </a:ext>
                </a:extLst>
              </a:tr>
              <a:tr h="692845">
                <a:tc>
                  <a:txBody>
                    <a:bodyPr/>
                    <a:lstStyle/>
                    <a:p>
                      <a:pPr marL="0" marR="0" algn="just">
                        <a:lnSpc>
                          <a:spcPct val="115000"/>
                        </a:lnSpc>
                        <a:spcBef>
                          <a:spcPts val="0"/>
                        </a:spcBef>
                        <a:spcAft>
                          <a:spcPts val="0"/>
                        </a:spcAft>
                      </a:pPr>
                      <a:r>
                        <a:rPr lang="ka-GE" sz="1000" dirty="0">
                          <a:effectLst/>
                          <a:latin typeface="+mn-lt"/>
                          <a:ea typeface="Times New Roman" panose="02020603050405020304" pitchFamily="18" charset="0"/>
                          <a:cs typeface="Times New Roman" panose="02020603050405020304" pitchFamily="18" charset="0"/>
                        </a:rPr>
                        <a:t>გამწმენდი ნაგებობების მოწყობის/სამშენებლო სამუშაოები</a:t>
                      </a:r>
                      <a:endParaRPr lang="en-US" sz="1000" dirty="0">
                        <a:effectLst/>
                        <a:latin typeface="+mn-lt"/>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ka-GE" sz="1000" dirty="0">
                          <a:effectLst/>
                          <a:latin typeface="+mn-lt"/>
                          <a:ea typeface="Times New Roman" panose="02020603050405020304" pitchFamily="18" charset="0"/>
                          <a:cs typeface="Times New Roman" panose="02020603050405020304" pitchFamily="18" charset="0"/>
                        </a:rPr>
                        <a:t>ნიადაგის ნაყოფიერი ფენის მოხსნა</a:t>
                      </a:r>
                      <a:endParaRPr lang="en-US" sz="1000" dirty="0">
                        <a:effectLst/>
                        <a:latin typeface="+mn-lt"/>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ka-GE" sz="1000" dirty="0">
                          <a:effectLst/>
                          <a:latin typeface="+mn-lt"/>
                          <a:ea typeface="Times New Roman" panose="02020603050405020304" pitchFamily="18" charset="0"/>
                          <a:cs typeface="Times New Roman" panose="02020603050405020304" pitchFamily="18" charset="0"/>
                        </a:rPr>
                        <a:t>მოქმედი ტექნიკიდან, სატრანსპორტო საშუალებებიდან  ან სხვა დანადგარ-მექანიზმებიდან ნავთობპროდუქტების დაღვრა/გაჟონვა</a:t>
                      </a:r>
                      <a:endParaRPr lang="en-US" sz="1000" dirty="0">
                        <a:effectLst/>
                        <a:latin typeface="+mn-lt"/>
                        <a:ea typeface="Calibri" panose="020F0502020204030204" pitchFamily="34" charset="0"/>
                        <a:cs typeface="Times New Roman" panose="02020603050405020304" pitchFamily="18" charset="0"/>
                      </a:endParaRPr>
                    </a:p>
                  </a:txBody>
                  <a:tcPr marL="35578" marR="35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rowSpan="3">
                  <a:txBody>
                    <a:bodyPr/>
                    <a:lstStyle/>
                    <a:p>
                      <a:pPr marL="0" marR="0" algn="ctr">
                        <a:lnSpc>
                          <a:spcPct val="115000"/>
                        </a:lnSpc>
                        <a:spcBef>
                          <a:spcPts val="0"/>
                        </a:spcBef>
                        <a:spcAft>
                          <a:spcPts val="0"/>
                        </a:spcAft>
                      </a:pPr>
                      <a:r>
                        <a:rPr lang="ka-GE" sz="1000" dirty="0">
                          <a:effectLst/>
                          <a:latin typeface="+mn-lt"/>
                          <a:ea typeface="Times New Roman" panose="02020603050405020304" pitchFamily="18" charset="0"/>
                          <a:cs typeface="Times New Roman" panose="02020603050405020304" pitchFamily="18" charset="0"/>
                        </a:rPr>
                        <a:t>ბიოლოგიური გარემო</a:t>
                      </a:r>
                      <a:endParaRPr lang="en-US" sz="1000" dirty="0">
                        <a:effectLst/>
                        <a:latin typeface="+mn-lt"/>
                        <a:ea typeface="Calibri" panose="020F0502020204030204" pitchFamily="34" charset="0"/>
                        <a:cs typeface="Times New Roman" panose="02020603050405020304" pitchFamily="18" charset="0"/>
                      </a:endParaRPr>
                    </a:p>
                  </a:txBody>
                  <a:tcPr marL="35578" marR="35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38808558"/>
                  </a:ext>
                </a:extLst>
              </a:tr>
              <a:tr h="173211">
                <a:tc>
                  <a:txBody>
                    <a:bodyPr/>
                    <a:lstStyle/>
                    <a:p>
                      <a:pPr marL="0" marR="0">
                        <a:lnSpc>
                          <a:spcPct val="115000"/>
                        </a:lnSpc>
                        <a:spcBef>
                          <a:spcPts val="0"/>
                        </a:spcBef>
                        <a:spcAft>
                          <a:spcPts val="0"/>
                        </a:spcAft>
                      </a:pPr>
                      <a:r>
                        <a:rPr lang="ka-GE" sz="1000" b="1" dirty="0">
                          <a:effectLst/>
                          <a:latin typeface="+mn-lt"/>
                          <a:ea typeface="Times New Roman" panose="02020603050405020304" pitchFamily="18" charset="0"/>
                          <a:cs typeface="Times New Roman" panose="02020603050405020304" pitchFamily="18" charset="0"/>
                        </a:rPr>
                        <a:t>ექპლუატაციის ეტაპი</a:t>
                      </a:r>
                      <a:endParaRPr lang="en-US" sz="1000" dirty="0">
                        <a:effectLst/>
                        <a:latin typeface="+mn-lt"/>
                        <a:ea typeface="Calibri" panose="020F0502020204030204" pitchFamily="34" charset="0"/>
                        <a:cs typeface="Times New Roman" panose="02020603050405020304" pitchFamily="18" charset="0"/>
                      </a:endParaRPr>
                    </a:p>
                  </a:txBody>
                  <a:tcPr marL="35578" marR="35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vMerge="1">
                  <a:txBody>
                    <a:bodyPr/>
                    <a:lstStyle/>
                    <a:p>
                      <a:endParaRPr lang="en-US"/>
                    </a:p>
                  </a:txBody>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903103907"/>
                  </a:ext>
                </a:extLst>
              </a:tr>
              <a:tr h="1385690">
                <a:tc>
                  <a:txBody>
                    <a:bodyPr/>
                    <a:lstStyle/>
                    <a:p>
                      <a:pPr marL="0" marR="0" algn="just">
                        <a:lnSpc>
                          <a:spcPct val="115000"/>
                        </a:lnSpc>
                        <a:spcBef>
                          <a:spcPts val="0"/>
                        </a:spcBef>
                        <a:spcAft>
                          <a:spcPts val="0"/>
                        </a:spcAft>
                      </a:pPr>
                      <a:r>
                        <a:rPr lang="ka-GE" sz="1000" dirty="0">
                          <a:effectLst/>
                          <a:latin typeface="+mn-lt"/>
                          <a:ea typeface="Times New Roman" panose="02020603050405020304" pitchFamily="18" charset="0"/>
                          <a:cs typeface="Times New Roman" panose="02020603050405020304" pitchFamily="18" charset="0"/>
                        </a:rPr>
                        <a:t>გამწმენდი ნაგებობის ფუნქციონირება</a:t>
                      </a:r>
                      <a:endParaRPr lang="en-US" sz="1000" dirty="0">
                        <a:effectLst/>
                        <a:latin typeface="+mn-lt"/>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ka-GE" sz="1000" dirty="0">
                          <a:effectLst/>
                          <a:latin typeface="+mn-lt"/>
                          <a:ea typeface="Times New Roman" panose="02020603050405020304" pitchFamily="18" charset="0"/>
                          <a:cs typeface="Times New Roman" panose="02020603050405020304" pitchFamily="18" charset="0"/>
                        </a:rPr>
                        <a:t>პერიოდული/გეგმიური სარემონტო სამუშაოები</a:t>
                      </a:r>
                      <a:endParaRPr lang="en-US" sz="1000" dirty="0">
                        <a:effectLst/>
                        <a:latin typeface="+mn-lt"/>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ka-GE" sz="1000" dirty="0">
                          <a:effectLst/>
                          <a:latin typeface="+mn-lt"/>
                          <a:ea typeface="Times New Roman" panose="02020603050405020304" pitchFamily="18" charset="0"/>
                          <a:cs typeface="Times New Roman" panose="02020603050405020304" pitchFamily="18" charset="0"/>
                        </a:rPr>
                        <a:t>ავარიული სიტუაციების განვითარება</a:t>
                      </a:r>
                      <a:endParaRPr lang="en-US" sz="1000" dirty="0">
                        <a:effectLst/>
                        <a:latin typeface="+mn-lt"/>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ka-GE" sz="1000" dirty="0">
                          <a:effectLst/>
                          <a:latin typeface="+mn-lt"/>
                          <a:ea typeface="Times New Roman" panose="02020603050405020304" pitchFamily="18" charset="0"/>
                          <a:cs typeface="Times New Roman" panose="02020603050405020304" pitchFamily="18" charset="0"/>
                        </a:rPr>
                        <a:t>(ინფრასტრუქტურის დაზიანების შემთხვევაში ჩამდინარე წყლების გამწმენდი ნაგებობის ტერიტორიაზე დაღვრა და გავრცელება).</a:t>
                      </a:r>
                      <a:endParaRPr lang="en-US" sz="1000" dirty="0">
                        <a:effectLst/>
                        <a:latin typeface="+mn-lt"/>
                        <a:ea typeface="Calibri" panose="020F0502020204030204" pitchFamily="34" charset="0"/>
                        <a:cs typeface="Times New Roman" panose="02020603050405020304" pitchFamily="18" charset="0"/>
                      </a:endParaRPr>
                    </a:p>
                  </a:txBody>
                  <a:tcPr marL="35578" marR="35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vMerge="1">
                  <a:txBody>
                    <a:bodyPr/>
                    <a:lstStyle/>
                    <a:p>
                      <a:endParaRPr lang="en-US"/>
                    </a:p>
                  </a:txBody>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3525972975"/>
                  </a:ext>
                </a:extLst>
              </a:tr>
            </a:tbl>
          </a:graphicData>
        </a:graphic>
      </p:graphicFrame>
    </p:spTree>
    <p:extLst>
      <p:ext uri="{BB962C8B-B14F-4D97-AF65-F5344CB8AC3E}">
        <p14:creationId xmlns:p14="http://schemas.microsoft.com/office/powerpoint/2010/main" val="3480881804"/>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78180" y="1158240"/>
            <a:ext cx="8778240" cy="1123384"/>
          </a:xfrm>
          <a:prstGeom prst="rect">
            <a:avLst/>
          </a:prstGeom>
        </p:spPr>
        <p:txBody>
          <a:bodyPr wrap="square">
            <a:spAutoFit/>
          </a:bodyPr>
          <a:lstStyle/>
          <a:p>
            <a:pPr algn="just">
              <a:spcBef>
                <a:spcPts val="600"/>
              </a:spcBef>
              <a:spcAft>
                <a:spcPts val="600"/>
              </a:spcAft>
            </a:pPr>
            <a:endParaRPr lang="ka-GE" sz="1600" dirty="0" smtClean="0">
              <a:latin typeface="Sylfaen" panose="010A0502050306030303" pitchFamily="18" charset="0"/>
            </a:endParaRPr>
          </a:p>
          <a:p>
            <a:pPr algn="just">
              <a:spcBef>
                <a:spcPts val="600"/>
              </a:spcBef>
              <a:spcAft>
                <a:spcPts val="600"/>
              </a:spcAft>
            </a:pPr>
            <a:r>
              <a:rPr lang="ka-GE" dirty="0" smtClean="0"/>
              <a:t> </a:t>
            </a:r>
          </a:p>
          <a:p>
            <a:pPr algn="just"/>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521855619"/>
              </p:ext>
            </p:extLst>
          </p:nvPr>
        </p:nvGraphicFramePr>
        <p:xfrm>
          <a:off x="228600" y="167641"/>
          <a:ext cx="11536680" cy="6559851"/>
        </p:xfrm>
        <a:graphic>
          <a:graphicData uri="http://schemas.openxmlformats.org/drawingml/2006/table">
            <a:tbl>
              <a:tblPr firstRow="1" firstCol="1" bandRow="1"/>
              <a:tblGrid>
                <a:gridCol w="2884170">
                  <a:extLst>
                    <a:ext uri="{9D8B030D-6E8A-4147-A177-3AD203B41FA5}">
                      <a16:colId xmlns:a16="http://schemas.microsoft.com/office/drawing/2014/main" val="1684688253"/>
                    </a:ext>
                  </a:extLst>
                </a:gridCol>
                <a:gridCol w="1590480">
                  <a:extLst>
                    <a:ext uri="{9D8B030D-6E8A-4147-A177-3AD203B41FA5}">
                      <a16:colId xmlns:a16="http://schemas.microsoft.com/office/drawing/2014/main" val="1721426609"/>
                    </a:ext>
                  </a:extLst>
                </a:gridCol>
                <a:gridCol w="7062030">
                  <a:extLst>
                    <a:ext uri="{9D8B030D-6E8A-4147-A177-3AD203B41FA5}">
                      <a16:colId xmlns:a16="http://schemas.microsoft.com/office/drawing/2014/main" val="2419360919"/>
                    </a:ext>
                  </a:extLst>
                </a:gridCol>
              </a:tblGrid>
              <a:tr h="175720">
                <a:tc gridSpan="3">
                  <a:txBody>
                    <a:bodyPr/>
                    <a:lstStyle/>
                    <a:p>
                      <a:pPr marL="0" marR="0">
                        <a:lnSpc>
                          <a:spcPct val="115000"/>
                        </a:lnSpc>
                        <a:spcBef>
                          <a:spcPts val="0"/>
                        </a:spcBef>
                        <a:spcAft>
                          <a:spcPts val="0"/>
                        </a:spcAft>
                      </a:pPr>
                      <a:r>
                        <a:rPr lang="ka-GE" sz="1000" b="1" dirty="0">
                          <a:effectLst/>
                          <a:latin typeface="+mn-lt"/>
                          <a:ea typeface="Times New Roman" panose="02020603050405020304" pitchFamily="18" charset="0"/>
                          <a:cs typeface="Times New Roman" panose="02020603050405020304" pitchFamily="18" charset="0"/>
                        </a:rPr>
                        <a:t>ბიოლოგიურ გარემოზე ზემოქმედების დახასიათება  </a:t>
                      </a:r>
                      <a:endParaRPr lang="en-US" sz="1000" dirty="0">
                        <a:effectLst/>
                        <a:latin typeface="+mn-lt"/>
                        <a:ea typeface="Calibri" panose="020F0502020204030204" pitchFamily="34" charset="0"/>
                        <a:cs typeface="Times New Roman" panose="02020603050405020304" pitchFamily="18" charset="0"/>
                      </a:endParaRPr>
                    </a:p>
                  </a:txBody>
                  <a:tcPr marL="25278" marR="25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21912427"/>
                  </a:ext>
                </a:extLst>
              </a:tr>
              <a:tr h="1639683">
                <a:tc>
                  <a:txBody>
                    <a:bodyPr/>
                    <a:lstStyle/>
                    <a:p>
                      <a:pPr marL="0" marR="0">
                        <a:lnSpc>
                          <a:spcPct val="115000"/>
                        </a:lnSpc>
                        <a:spcBef>
                          <a:spcPts val="0"/>
                        </a:spcBef>
                        <a:spcAft>
                          <a:spcPts val="0"/>
                        </a:spcAft>
                      </a:pPr>
                      <a:r>
                        <a:rPr lang="ka-GE" sz="1000" b="1" dirty="0">
                          <a:effectLst/>
                          <a:latin typeface="+mn-lt"/>
                          <a:ea typeface="Times New Roman" panose="02020603050405020304" pitchFamily="18" charset="0"/>
                          <a:cs typeface="Times New Roman" panose="02020603050405020304" pitchFamily="18" charset="0"/>
                        </a:rPr>
                        <a:t>მშენებლობის ეტაპი</a:t>
                      </a:r>
                      <a:endParaRPr lang="en-US" sz="1000" dirty="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ka-GE" sz="1000" dirty="0">
                          <a:effectLst/>
                          <a:latin typeface="+mn-lt"/>
                          <a:ea typeface="Times New Roman" panose="02020603050405020304" pitchFamily="18" charset="0"/>
                          <a:cs typeface="Times New Roman" panose="02020603050405020304" pitchFamily="18" charset="0"/>
                        </a:rPr>
                        <a:t>გამწმენდი ნაგებობების მოწყობის/სამშენებლო სამუშაოები</a:t>
                      </a:r>
                      <a:endParaRPr lang="en-US" sz="1000" dirty="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ka-GE" sz="1000" dirty="0">
                          <a:effectLst/>
                          <a:latin typeface="+mn-lt"/>
                          <a:ea typeface="Times New Roman" panose="02020603050405020304" pitchFamily="18" charset="0"/>
                          <a:cs typeface="Times New Roman" panose="02020603050405020304" pitchFamily="18" charset="0"/>
                        </a:rPr>
                        <a:t> </a:t>
                      </a:r>
                      <a:endParaRPr lang="en-US" sz="1000" dirty="0">
                        <a:effectLst/>
                        <a:latin typeface="+mn-lt"/>
                        <a:ea typeface="Calibri" panose="020F0502020204030204" pitchFamily="34" charset="0"/>
                        <a:cs typeface="Times New Roman" panose="02020603050405020304" pitchFamily="18" charset="0"/>
                      </a:endParaRPr>
                    </a:p>
                  </a:txBody>
                  <a:tcPr marL="25278" marR="25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rowSpan="2">
                  <a:txBody>
                    <a:bodyPr/>
                    <a:lstStyle/>
                    <a:p>
                      <a:pPr marL="0" marR="0">
                        <a:lnSpc>
                          <a:spcPct val="115000"/>
                        </a:lnSpc>
                        <a:spcBef>
                          <a:spcPts val="0"/>
                        </a:spcBef>
                        <a:spcAft>
                          <a:spcPts val="0"/>
                        </a:spcAft>
                      </a:pPr>
                      <a:r>
                        <a:rPr lang="ka-GE" sz="1000" dirty="0">
                          <a:effectLst/>
                          <a:latin typeface="+mn-lt"/>
                          <a:ea typeface="Times New Roman" panose="02020603050405020304" pitchFamily="18" charset="0"/>
                          <a:cs typeface="Times New Roman" panose="02020603050405020304" pitchFamily="18" charset="0"/>
                        </a:rPr>
                        <a:t>ბიოლოგიური გარემო</a:t>
                      </a:r>
                      <a:endParaRPr lang="en-US" sz="1000" dirty="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ka-GE" sz="1000" b="1" dirty="0">
                          <a:effectLst/>
                          <a:latin typeface="+mn-lt"/>
                          <a:ea typeface="Times New Roman" panose="02020603050405020304" pitchFamily="18" charset="0"/>
                          <a:cs typeface="Times New Roman" panose="02020603050405020304" pitchFamily="18" charset="0"/>
                        </a:rPr>
                        <a:t> </a:t>
                      </a:r>
                      <a:endParaRPr lang="en-US" sz="1000" dirty="0">
                        <a:effectLst/>
                        <a:latin typeface="+mn-lt"/>
                        <a:ea typeface="Calibri" panose="020F0502020204030204" pitchFamily="34" charset="0"/>
                        <a:cs typeface="Times New Roman" panose="02020603050405020304" pitchFamily="18" charset="0"/>
                      </a:endParaRPr>
                    </a:p>
                  </a:txBody>
                  <a:tcPr marL="25278" marR="25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42900" marR="0" lvl="0" indent="-342900">
                        <a:lnSpc>
                          <a:spcPct val="115000"/>
                        </a:lnSpc>
                        <a:spcBef>
                          <a:spcPts val="0"/>
                        </a:spcBef>
                        <a:spcAft>
                          <a:spcPts val="0"/>
                        </a:spcAft>
                        <a:buFont typeface="Wingdings" panose="05000000000000000000" pitchFamily="2" charset="2"/>
                        <a:buChar char=""/>
                      </a:pPr>
                      <a:r>
                        <a:rPr lang="ka-GE" sz="1000" dirty="0">
                          <a:effectLst/>
                          <a:latin typeface="+mn-lt"/>
                          <a:ea typeface="Times New Roman" panose="02020603050405020304" pitchFamily="18" charset="0"/>
                          <a:cs typeface="Times New Roman" panose="02020603050405020304" pitchFamily="18" charset="0"/>
                        </a:rPr>
                        <a:t>მცენარეული საფარის ზედმეტად დაზიანებისგან დასაცავად მკაცრად განისაზღვრება სამშენებლო უბნების პერიმეტრი და ტრანსპორტის მოძრაობის მარშრუტები;</a:t>
                      </a:r>
                      <a:endParaRPr lang="en-US" sz="10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ka-GE" sz="1000" dirty="0">
                          <a:effectLst/>
                          <a:latin typeface="+mn-lt"/>
                          <a:ea typeface="Times New Roman" panose="02020603050405020304" pitchFamily="18" charset="0"/>
                          <a:cs typeface="Times New Roman" panose="02020603050405020304" pitchFamily="18" charset="0"/>
                        </a:rPr>
                        <a:t>მოხდება სამუშაო უბნების შემოსაზღვრა;</a:t>
                      </a:r>
                      <a:endParaRPr lang="en-US" sz="10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ka-GE" sz="1000" dirty="0">
                          <a:effectLst/>
                          <a:latin typeface="+mn-lt"/>
                          <a:ea typeface="Times New Roman" panose="02020603050405020304" pitchFamily="18" charset="0"/>
                          <a:cs typeface="Times New Roman" panose="02020603050405020304" pitchFamily="18" charset="0"/>
                        </a:rPr>
                        <a:t>მაქსიმალურად შეიზღუდება მიწის სამუშაოების პერიოდი;</a:t>
                      </a:r>
                      <a:endParaRPr lang="en-US" sz="10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ka-GE" sz="1000" dirty="0">
                          <a:effectLst/>
                          <a:latin typeface="+mn-lt"/>
                          <a:ea typeface="Times New Roman" panose="02020603050405020304" pitchFamily="18" charset="0"/>
                          <a:cs typeface="Times New Roman" panose="02020603050405020304" pitchFamily="18" charset="0"/>
                        </a:rPr>
                        <a:t>ორმოები, ტრანშეები და სხვა შემოზღუდული იქნება რაიმე წინააღმდეგობით ცხოველების შიგ ჩავარდნის თავიდან ასაცილებლად – დიდი ზომის სახეობებისათვის მკვეთრი ფერის ლენტი, მცირე ზომის ცხოველებისათვის ყველანაირი ბრტყელი მასალა – თუნუქი, პოლიეთილენი და სხვ. ტრანშეებსა და ორმოებში ღამით ჩაშვებული იქნება გრძელი ფიცრები ან ხის მორები, იმისთვის, რომ წვრილ ცხოველებს საშუალება ჰქონდეთ ამოვიდნენ იქიდან. ორმოები და ტრანშეები შემოწმდება მიწით შევსების წინ.</a:t>
                      </a:r>
                      <a:endParaRPr lang="en-US" sz="1000" dirty="0">
                        <a:effectLst/>
                        <a:latin typeface="+mn-lt"/>
                        <a:ea typeface="Calibri" panose="020F0502020204030204" pitchFamily="34" charset="0"/>
                        <a:cs typeface="Times New Roman" panose="02020603050405020304" pitchFamily="18" charset="0"/>
                      </a:endParaRPr>
                    </a:p>
                  </a:txBody>
                  <a:tcPr marL="25278" marR="25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49386877"/>
                  </a:ext>
                </a:extLst>
              </a:tr>
              <a:tr h="878602">
                <a:tc>
                  <a:txBody>
                    <a:bodyPr/>
                    <a:lstStyle/>
                    <a:p>
                      <a:pPr marL="0" marR="0">
                        <a:lnSpc>
                          <a:spcPct val="115000"/>
                        </a:lnSpc>
                        <a:spcBef>
                          <a:spcPts val="0"/>
                        </a:spcBef>
                        <a:spcAft>
                          <a:spcPts val="0"/>
                        </a:spcAft>
                      </a:pPr>
                      <a:r>
                        <a:rPr lang="ka-GE" sz="1000" b="1">
                          <a:effectLst/>
                          <a:latin typeface="+mn-lt"/>
                          <a:ea typeface="Times New Roman" panose="02020603050405020304" pitchFamily="18" charset="0"/>
                          <a:cs typeface="Times New Roman" panose="02020603050405020304" pitchFamily="18" charset="0"/>
                        </a:rPr>
                        <a:t>ექპლუატაციის ეტაპი</a:t>
                      </a:r>
                      <a:endParaRPr lang="en-US" sz="100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ka-GE" sz="1000">
                          <a:effectLst/>
                          <a:latin typeface="+mn-lt"/>
                          <a:ea typeface="Times New Roman" panose="02020603050405020304" pitchFamily="18" charset="0"/>
                          <a:cs typeface="Times New Roman" panose="02020603050405020304" pitchFamily="18" charset="0"/>
                        </a:rPr>
                        <a:t>გამწმენდი ნაგებობის ფუნქციონირება</a:t>
                      </a:r>
                      <a:endParaRPr lang="en-US" sz="100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ka-GE" sz="1000">
                          <a:effectLst/>
                          <a:latin typeface="+mn-lt"/>
                          <a:ea typeface="Times New Roman" panose="02020603050405020304" pitchFamily="18" charset="0"/>
                          <a:cs typeface="Times New Roman" panose="02020603050405020304" pitchFamily="18" charset="0"/>
                        </a:rPr>
                        <a:t>პერიოდული/გეგმიური სარემონტო სამუშაოების შესრულების პროცესში (მტვრის და წვის პროდუქტების გავრცელება)</a:t>
                      </a:r>
                      <a:endParaRPr lang="en-US" sz="1000">
                        <a:effectLst/>
                        <a:latin typeface="+mn-lt"/>
                        <a:ea typeface="Calibri" panose="020F0502020204030204" pitchFamily="34" charset="0"/>
                        <a:cs typeface="Times New Roman" panose="02020603050405020304" pitchFamily="18" charset="0"/>
                      </a:endParaRPr>
                    </a:p>
                  </a:txBody>
                  <a:tcPr marL="25278" marR="25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vMerge="1">
                  <a:txBody>
                    <a:bodyPr/>
                    <a:lstStyle/>
                    <a:p>
                      <a:pPr marL="0" marR="0">
                        <a:lnSpc>
                          <a:spcPct val="115000"/>
                        </a:lnSpc>
                        <a:spcBef>
                          <a:spcPts val="0"/>
                        </a:spcBef>
                        <a:spcAft>
                          <a:spcPts val="0"/>
                        </a:spcAft>
                      </a:pPr>
                      <a:endParaRPr lang="en-US" sz="1000" dirty="0">
                        <a:effectLst/>
                        <a:latin typeface="+mn-lt"/>
                        <a:ea typeface="Calibri" panose="020F0502020204030204" pitchFamily="34" charset="0"/>
                        <a:cs typeface="Times New Roman" panose="02020603050405020304" pitchFamily="18" charset="0"/>
                      </a:endParaRPr>
                    </a:p>
                  </a:txBody>
                  <a:tcPr marL="25278" marR="25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42900" marR="0" lvl="0" indent="-342900" algn="just">
                        <a:lnSpc>
                          <a:spcPct val="115000"/>
                        </a:lnSpc>
                        <a:spcBef>
                          <a:spcPts val="0"/>
                        </a:spcBef>
                        <a:spcAft>
                          <a:spcPts val="0"/>
                        </a:spcAft>
                        <a:buFont typeface="Wingdings" panose="05000000000000000000" pitchFamily="2" charset="2"/>
                        <a:buChar char=""/>
                      </a:pPr>
                      <a:r>
                        <a:rPr lang="ka-GE" sz="1000" dirty="0">
                          <a:effectLst/>
                          <a:latin typeface="+mn-lt"/>
                          <a:ea typeface="Times New Roman" panose="02020603050405020304" pitchFamily="18" charset="0"/>
                          <a:cs typeface="Times New Roman" panose="02020603050405020304" pitchFamily="18" charset="0"/>
                        </a:rPr>
                        <a:t>საქმიანობის სპეციფიკის გათვალისწინებით, გამწმენდი ნაგებობის ექსპლუატაციის ფაზაზე მცენარეულ საფარზე ნეგატიური ზემოქმედება მოსალოდნელი არ არის. სამუშაოების შესრულების პროცესში (მტვრის და წვის პროდუქტების გავრცელება), მაგრამ ზემოქმედება მოკლევადიანი და დაბალი ინტენსივობის იქნება.</a:t>
                      </a:r>
                      <a:endParaRPr lang="en-US" sz="1000" dirty="0">
                        <a:effectLst/>
                        <a:latin typeface="+mn-lt"/>
                        <a:ea typeface="Calibri" panose="020F0502020204030204" pitchFamily="34" charset="0"/>
                        <a:cs typeface="Times New Roman" panose="02020603050405020304" pitchFamily="18" charset="0"/>
                      </a:endParaRPr>
                    </a:p>
                  </a:txBody>
                  <a:tcPr marL="25278" marR="25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371700197"/>
                  </a:ext>
                </a:extLst>
              </a:tr>
              <a:tr h="175720">
                <a:tc gridSpan="3">
                  <a:txBody>
                    <a:bodyPr/>
                    <a:lstStyle/>
                    <a:p>
                      <a:pPr marL="0" marR="0" algn="just">
                        <a:lnSpc>
                          <a:spcPct val="115000"/>
                        </a:lnSpc>
                        <a:spcBef>
                          <a:spcPts val="0"/>
                        </a:spcBef>
                        <a:spcAft>
                          <a:spcPts val="0"/>
                        </a:spcAft>
                      </a:pPr>
                      <a:r>
                        <a:rPr lang="ka-GE" sz="1000" b="1" dirty="0">
                          <a:effectLst/>
                          <a:latin typeface="+mn-lt"/>
                          <a:ea typeface="Times New Roman" panose="02020603050405020304" pitchFamily="18" charset="0"/>
                          <a:cs typeface="Times New Roman" panose="02020603050405020304" pitchFamily="18" charset="0"/>
                        </a:rPr>
                        <a:t>ზემოქმედება ზედაპირული წყლის ხარისხზე</a:t>
                      </a:r>
                      <a:endParaRPr lang="en-US" sz="1000" dirty="0">
                        <a:effectLst/>
                        <a:latin typeface="+mn-lt"/>
                        <a:ea typeface="Calibri" panose="020F0502020204030204" pitchFamily="34" charset="0"/>
                        <a:cs typeface="Times New Roman" panose="02020603050405020304" pitchFamily="18" charset="0"/>
                      </a:endParaRPr>
                    </a:p>
                  </a:txBody>
                  <a:tcPr marL="25278" marR="25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61570299"/>
                  </a:ext>
                </a:extLst>
              </a:tr>
              <a:tr h="2987245">
                <a:tc>
                  <a:txBody>
                    <a:bodyPr/>
                    <a:lstStyle/>
                    <a:p>
                      <a:pPr marL="0" marR="0">
                        <a:lnSpc>
                          <a:spcPct val="115000"/>
                        </a:lnSpc>
                        <a:spcBef>
                          <a:spcPts val="0"/>
                        </a:spcBef>
                        <a:spcAft>
                          <a:spcPts val="0"/>
                        </a:spcAft>
                      </a:pPr>
                      <a:r>
                        <a:rPr lang="ka-GE" sz="1000" b="1" dirty="0">
                          <a:effectLst/>
                          <a:latin typeface="+mn-lt"/>
                          <a:ea typeface="Times New Roman" panose="02020603050405020304" pitchFamily="18" charset="0"/>
                          <a:cs typeface="Times New Roman" panose="02020603050405020304" pitchFamily="18" charset="0"/>
                        </a:rPr>
                        <a:t>მშენებლობის ეტაპი</a:t>
                      </a:r>
                      <a:endParaRPr lang="en-US" sz="1000" dirty="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ka-GE" sz="1000" dirty="0">
                          <a:effectLst/>
                          <a:latin typeface="+mn-lt"/>
                          <a:ea typeface="Times New Roman" panose="02020603050405020304" pitchFamily="18" charset="0"/>
                          <a:cs typeface="Times New Roman" panose="02020603050405020304" pitchFamily="18" charset="0"/>
                        </a:rPr>
                        <a:t>გამწმენდი ნაგებობების მოწყობის/სამშენებლო სამუშაოები</a:t>
                      </a:r>
                      <a:endParaRPr lang="en-US" sz="1000" dirty="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ka-GE" sz="1000" b="1" dirty="0">
                          <a:effectLst/>
                          <a:latin typeface="+mn-lt"/>
                          <a:ea typeface="Times New Roman" panose="02020603050405020304" pitchFamily="18" charset="0"/>
                          <a:cs typeface="Times New Roman" panose="02020603050405020304" pitchFamily="18" charset="0"/>
                        </a:rPr>
                        <a:t> </a:t>
                      </a:r>
                      <a:endParaRPr lang="en-US" sz="1000" dirty="0">
                        <a:effectLst/>
                        <a:latin typeface="+mn-lt"/>
                        <a:ea typeface="Calibri" panose="020F0502020204030204" pitchFamily="34" charset="0"/>
                        <a:cs typeface="Times New Roman" panose="02020603050405020304" pitchFamily="18" charset="0"/>
                      </a:endParaRPr>
                    </a:p>
                  </a:txBody>
                  <a:tcPr marL="25278" marR="25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rowSpan="2">
                  <a:txBody>
                    <a:bodyPr/>
                    <a:lstStyle/>
                    <a:p>
                      <a:pPr marL="0" marR="0" algn="ctr">
                        <a:lnSpc>
                          <a:spcPct val="115000"/>
                        </a:lnSpc>
                        <a:spcBef>
                          <a:spcPts val="0"/>
                        </a:spcBef>
                        <a:spcAft>
                          <a:spcPts val="0"/>
                        </a:spcAft>
                      </a:pPr>
                      <a:r>
                        <a:rPr lang="ka-GE" sz="1000" dirty="0">
                          <a:effectLst/>
                          <a:latin typeface="+mn-lt"/>
                          <a:ea typeface="Times New Roman" panose="02020603050405020304" pitchFamily="18" charset="0"/>
                          <a:cs typeface="Times New Roman" panose="02020603050405020304" pitchFamily="18" charset="0"/>
                        </a:rPr>
                        <a:t>ზედაპირული წყლის ობიექტები</a:t>
                      </a:r>
                      <a:endParaRPr lang="en-US" sz="1000" dirty="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ka-GE" sz="1000" b="1" dirty="0">
                          <a:effectLst/>
                          <a:latin typeface="+mn-lt"/>
                          <a:ea typeface="Times New Roman" panose="02020603050405020304" pitchFamily="18" charset="0"/>
                          <a:cs typeface="Times New Roman" panose="02020603050405020304" pitchFamily="18" charset="0"/>
                        </a:rPr>
                        <a:t> </a:t>
                      </a:r>
                      <a:endParaRPr lang="en-US" sz="1000" dirty="0">
                        <a:effectLst/>
                        <a:latin typeface="+mn-lt"/>
                        <a:ea typeface="Calibri" panose="020F0502020204030204" pitchFamily="34" charset="0"/>
                        <a:cs typeface="Times New Roman" panose="02020603050405020304" pitchFamily="18" charset="0"/>
                      </a:endParaRPr>
                    </a:p>
                  </a:txBody>
                  <a:tcPr marL="25278" marR="25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42900" marR="0" lvl="0" indent="-342900" algn="just">
                        <a:lnSpc>
                          <a:spcPct val="115000"/>
                        </a:lnSpc>
                        <a:spcBef>
                          <a:spcPts val="0"/>
                        </a:spcBef>
                        <a:spcAft>
                          <a:spcPts val="0"/>
                        </a:spcAft>
                        <a:buFont typeface="Wingdings" panose="05000000000000000000" pitchFamily="2" charset="2"/>
                        <a:buChar char=""/>
                      </a:pPr>
                      <a:r>
                        <a:rPr lang="ka-GE" sz="1000" dirty="0">
                          <a:effectLst/>
                          <a:latin typeface="+mn-lt"/>
                          <a:ea typeface="Times New Roman" panose="02020603050405020304" pitchFamily="18" charset="0"/>
                          <a:cs typeface="Times New Roman" panose="02020603050405020304" pitchFamily="18" charset="0"/>
                        </a:rPr>
                        <a:t>უზრუნველყოფილი იქნება მანქანა/დანადგარების ტექნიკური გამართულობა;</a:t>
                      </a:r>
                      <a:endParaRPr lang="en-US" sz="1000" dirty="0">
                        <a:effectLst/>
                        <a:latin typeface="+mn-lt"/>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Wingdings" panose="05000000000000000000" pitchFamily="2" charset="2"/>
                        <a:buChar char=""/>
                      </a:pPr>
                      <a:r>
                        <a:rPr lang="ka-GE" sz="1000" dirty="0">
                          <a:effectLst/>
                          <a:latin typeface="+mn-lt"/>
                          <a:ea typeface="Times New Roman" panose="02020603050405020304" pitchFamily="18" charset="0"/>
                          <a:cs typeface="Times New Roman" panose="02020603050405020304" pitchFamily="18" charset="0"/>
                        </a:rPr>
                        <a:t>საჭიროების შემთხვევაში მანქანა/დანადგარები (მაგ. დიზელ-გენერატორი) განთავსდება ზედაპირული წყლის ობიექტიდან არანაკლებ 50 მ დაშორებით. </a:t>
                      </a:r>
                      <a:endParaRPr lang="en-US" sz="1000" dirty="0">
                        <a:effectLst/>
                        <a:latin typeface="+mn-lt"/>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Wingdings" panose="05000000000000000000" pitchFamily="2" charset="2"/>
                        <a:buChar char=""/>
                      </a:pPr>
                      <a:r>
                        <a:rPr lang="ka-GE" sz="1000" dirty="0">
                          <a:effectLst/>
                          <a:latin typeface="+mn-lt"/>
                          <a:ea typeface="Times New Roman" panose="02020603050405020304" pitchFamily="18" charset="0"/>
                          <a:cs typeface="Times New Roman" panose="02020603050405020304" pitchFamily="18" charset="0"/>
                        </a:rPr>
                        <a:t>გატარდება ნიადაგის დაცვასთან დაკავშირებული შემარბილებელი ღონისძიებები;</a:t>
                      </a:r>
                      <a:endParaRPr lang="en-US" sz="1000" dirty="0">
                        <a:effectLst/>
                        <a:latin typeface="+mn-lt"/>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Wingdings" panose="05000000000000000000" pitchFamily="2" charset="2"/>
                        <a:buChar char=""/>
                      </a:pPr>
                      <a:r>
                        <a:rPr lang="ka-GE" sz="1000" dirty="0">
                          <a:effectLst/>
                          <a:latin typeface="+mn-lt"/>
                          <a:ea typeface="Times New Roman" panose="02020603050405020304" pitchFamily="18" charset="0"/>
                          <a:cs typeface="Times New Roman" panose="02020603050405020304" pitchFamily="18" charset="0"/>
                        </a:rPr>
                        <a:t>გათვალისწინებული იქნება  როგორც შემავალი ჩამდინარე წყლების, ასევე გაწმენდილი წყლის მდინარეში მოხვედრამდე სინჯების აღების შესაძლებლობა;</a:t>
                      </a:r>
                      <a:endParaRPr lang="en-US" sz="1000" dirty="0">
                        <a:effectLst/>
                        <a:latin typeface="+mn-lt"/>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Wingdings" panose="05000000000000000000" pitchFamily="2" charset="2"/>
                        <a:buChar char=""/>
                      </a:pPr>
                      <a:r>
                        <a:rPr lang="ka-GE" sz="1000" dirty="0">
                          <a:effectLst/>
                          <a:latin typeface="+mn-lt"/>
                          <a:ea typeface="Times New Roman" panose="02020603050405020304" pitchFamily="18" charset="0"/>
                          <a:cs typeface="Times New Roman" panose="02020603050405020304" pitchFamily="18" charset="0"/>
                        </a:rPr>
                        <a:t>დაწესდება გამწმენდი ნაგებობის მუშაობის ეფექტურობის კონტროლი;</a:t>
                      </a:r>
                      <a:endParaRPr lang="en-US" sz="1000" dirty="0">
                        <a:effectLst/>
                        <a:latin typeface="+mn-lt"/>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Wingdings" panose="05000000000000000000" pitchFamily="2" charset="2"/>
                        <a:buChar char=""/>
                      </a:pPr>
                      <a:r>
                        <a:rPr lang="ka-GE" sz="1000" dirty="0">
                          <a:effectLst/>
                          <a:latin typeface="+mn-lt"/>
                          <a:ea typeface="Times New Roman" panose="02020603050405020304" pitchFamily="18" charset="0"/>
                          <a:cs typeface="Times New Roman" panose="02020603050405020304" pitchFamily="18" charset="0"/>
                        </a:rPr>
                        <a:t>მონიტორინგის გეგმის შესაბამისად განხორციელდება ჩამდინარე წყლების პერიოდული ლაბორატორიული კვლევები;</a:t>
                      </a:r>
                      <a:endParaRPr lang="en-US" sz="1000" dirty="0">
                        <a:effectLst/>
                        <a:latin typeface="+mn-lt"/>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Wingdings" panose="05000000000000000000" pitchFamily="2" charset="2"/>
                        <a:buChar char=""/>
                      </a:pPr>
                      <a:r>
                        <a:rPr lang="ka-GE" sz="1000" dirty="0">
                          <a:effectLst/>
                          <a:latin typeface="+mn-lt"/>
                          <a:ea typeface="Times New Roman" panose="02020603050405020304" pitchFamily="18" charset="0"/>
                          <a:cs typeface="Times New Roman" panose="02020603050405020304" pitchFamily="18" charset="0"/>
                        </a:rPr>
                        <a:t>იმ შემთხვევაში თუ მონიტორინის შედეგებით დადგინდა, რომ ჩამდინარე წყლების და მიმღები წყლის ობიექტის ხარისხობრივი მდგომარეობა არ აკმაყოფილებს ზდჩ-ს ნორმების პროექტს და შესაბამისი ნორმატიული დოკუმენტებით დადგენილ მოთხოვნებს, მდგომარეობის გამოსასწორებლად ოპერატიულად გატარებული იქნება შესაბამისი ღონისძიებები:</a:t>
                      </a:r>
                      <a:endParaRPr lang="en-US" sz="1000" dirty="0">
                        <a:effectLst/>
                        <a:latin typeface="+mn-lt"/>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Wingdings" panose="05000000000000000000" pitchFamily="2" charset="2"/>
                        <a:buChar char=""/>
                      </a:pPr>
                      <a:r>
                        <a:rPr lang="ka-GE" sz="1000" dirty="0">
                          <a:effectLst/>
                          <a:latin typeface="+mn-lt"/>
                          <a:ea typeface="Times New Roman" panose="02020603050405020304" pitchFamily="18" charset="0"/>
                          <a:cs typeface="Times New Roman" panose="02020603050405020304" pitchFamily="18" charset="0"/>
                        </a:rPr>
                        <a:t>გატარდება გამწმენდი ნაგებობის შესაბამისი სარემონტო-პროფილაქტიკური სამუშაოები;</a:t>
                      </a:r>
                      <a:endParaRPr lang="en-US" sz="1000" dirty="0">
                        <a:effectLst/>
                        <a:latin typeface="+mn-lt"/>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Wingdings" panose="05000000000000000000" pitchFamily="2" charset="2"/>
                        <a:buChar char=""/>
                      </a:pPr>
                      <a:r>
                        <a:rPr lang="ka-GE" sz="1000" dirty="0">
                          <a:effectLst/>
                          <a:latin typeface="+mn-lt"/>
                          <a:ea typeface="Times New Roman" panose="02020603050405020304" pitchFamily="18" charset="0"/>
                          <a:cs typeface="Times New Roman" panose="02020603050405020304" pitchFamily="18" charset="0"/>
                        </a:rPr>
                        <a:t>დაცული იქნება ჩამდინარე წყლებთან ერთად ჩაშვებულ დამაბინძურებელ ნივთიერებათა ზღვრულად დასაშვები ჩაშვების (ზდჩ) ნორმები. </a:t>
                      </a:r>
                      <a:endParaRPr lang="en-US" sz="1000" dirty="0">
                        <a:effectLst/>
                        <a:latin typeface="+mn-lt"/>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Wingdings" panose="05000000000000000000" pitchFamily="2" charset="2"/>
                        <a:buChar char=""/>
                      </a:pPr>
                      <a:r>
                        <a:rPr lang="ka-GE" sz="1000" dirty="0">
                          <a:effectLst/>
                          <a:latin typeface="+mn-lt"/>
                          <a:ea typeface="Times New Roman" panose="02020603050405020304" pitchFamily="18" charset="0"/>
                          <a:cs typeface="Times New Roman" panose="02020603050405020304" pitchFamily="18" charset="0"/>
                        </a:rPr>
                        <a:t>პერსონალს ჩაუტარდება ინსტრუქტაჟი.</a:t>
                      </a:r>
                      <a:endParaRPr lang="en-US" sz="1000" dirty="0">
                        <a:effectLst/>
                        <a:latin typeface="+mn-lt"/>
                        <a:ea typeface="Calibri" panose="020F0502020204030204" pitchFamily="34" charset="0"/>
                        <a:cs typeface="Times New Roman" panose="02020603050405020304" pitchFamily="18" charset="0"/>
                      </a:endParaRPr>
                    </a:p>
                  </a:txBody>
                  <a:tcPr marL="25278" marR="25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635128699"/>
                  </a:ext>
                </a:extLst>
              </a:tr>
              <a:tr h="702881">
                <a:tc>
                  <a:txBody>
                    <a:bodyPr/>
                    <a:lstStyle/>
                    <a:p>
                      <a:pPr marL="0" marR="0">
                        <a:lnSpc>
                          <a:spcPct val="115000"/>
                        </a:lnSpc>
                        <a:spcBef>
                          <a:spcPts val="0"/>
                        </a:spcBef>
                        <a:spcAft>
                          <a:spcPts val="0"/>
                        </a:spcAft>
                      </a:pPr>
                      <a:r>
                        <a:rPr lang="ka-GE" sz="1000" b="1" dirty="0">
                          <a:effectLst/>
                          <a:latin typeface="+mn-lt"/>
                          <a:ea typeface="Times New Roman" panose="02020603050405020304" pitchFamily="18" charset="0"/>
                          <a:cs typeface="Times New Roman" panose="02020603050405020304" pitchFamily="18" charset="0"/>
                        </a:rPr>
                        <a:t>ექპლუატაციის ეტაპი</a:t>
                      </a:r>
                      <a:endParaRPr lang="en-US" sz="1000" dirty="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ka-GE" sz="1000" dirty="0">
                          <a:effectLst/>
                          <a:latin typeface="+mn-lt"/>
                          <a:ea typeface="Times New Roman" panose="02020603050405020304" pitchFamily="18" charset="0"/>
                          <a:cs typeface="Times New Roman" panose="02020603050405020304" pitchFamily="18" charset="0"/>
                        </a:rPr>
                        <a:t>გამწმენდი ნაგებობის ფუნქციონირება</a:t>
                      </a:r>
                      <a:endParaRPr lang="en-US" sz="1000" dirty="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ka-GE" sz="1000" dirty="0">
                          <a:effectLst/>
                          <a:latin typeface="+mn-lt"/>
                          <a:ea typeface="Times New Roman" panose="02020603050405020304" pitchFamily="18" charset="0"/>
                          <a:cs typeface="Times New Roman" panose="02020603050405020304" pitchFamily="18" charset="0"/>
                        </a:rPr>
                        <a:t>პერიოდული/გეგმიური სარემონტო სამუშაოები</a:t>
                      </a:r>
                      <a:endParaRPr lang="en-US" sz="1000" dirty="0">
                        <a:effectLst/>
                        <a:latin typeface="+mn-lt"/>
                        <a:ea typeface="Calibri" panose="020F0502020204030204" pitchFamily="34" charset="0"/>
                        <a:cs typeface="Times New Roman" panose="02020603050405020304" pitchFamily="18" charset="0"/>
                      </a:endParaRPr>
                    </a:p>
                  </a:txBody>
                  <a:tcPr marL="25278" marR="25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vMerge="1">
                  <a:txBody>
                    <a:bodyPr/>
                    <a:lstStyle/>
                    <a:p>
                      <a:pPr marL="0" marR="0">
                        <a:lnSpc>
                          <a:spcPct val="115000"/>
                        </a:lnSpc>
                        <a:spcBef>
                          <a:spcPts val="0"/>
                        </a:spcBef>
                        <a:spcAft>
                          <a:spcPts val="0"/>
                        </a:spcAft>
                      </a:pPr>
                      <a:endParaRPr lang="en-US" sz="1000" dirty="0">
                        <a:effectLst/>
                        <a:latin typeface="+mn-lt"/>
                        <a:ea typeface="Calibri" panose="020F0502020204030204" pitchFamily="34" charset="0"/>
                        <a:cs typeface="Times New Roman" panose="02020603050405020304" pitchFamily="18" charset="0"/>
                      </a:endParaRPr>
                    </a:p>
                  </a:txBody>
                  <a:tcPr marL="25278" marR="25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42900" marR="0" lvl="0" indent="-342900" algn="just">
                        <a:lnSpc>
                          <a:spcPct val="115000"/>
                        </a:lnSpc>
                        <a:spcBef>
                          <a:spcPts val="0"/>
                        </a:spcBef>
                        <a:spcAft>
                          <a:spcPts val="0"/>
                        </a:spcAft>
                        <a:buFont typeface="Wingdings" panose="05000000000000000000" pitchFamily="2" charset="2"/>
                        <a:buChar char=""/>
                      </a:pPr>
                      <a:r>
                        <a:rPr lang="ka-GE" sz="1000" dirty="0">
                          <a:effectLst/>
                          <a:latin typeface="+mn-lt"/>
                          <a:ea typeface="Times New Roman" panose="02020603050405020304" pitchFamily="18" charset="0"/>
                          <a:cs typeface="Times New Roman" panose="02020603050405020304" pitchFamily="18" charset="0"/>
                        </a:rPr>
                        <a:t>ჩამდინარე წყლების მართვის არსებული მდგომარეობის გათვალისწინებით, (როგორც აღინიშნა დღეისათვის წარმოქმნილი წყლები გაწმენდა-გაუვნებლობის გარეშე ჩაედინება მდინარეებში), პროექტის განხორციელება დადებითად იმოქმედებს მდ. ფოლადაურის და მდ. კაზრეთულას წყლის ხარისხზე.</a:t>
                      </a:r>
                      <a:endParaRPr lang="en-US" sz="1000" dirty="0">
                        <a:effectLst/>
                        <a:latin typeface="+mn-lt"/>
                        <a:ea typeface="Calibri" panose="020F0502020204030204" pitchFamily="34" charset="0"/>
                        <a:cs typeface="Times New Roman" panose="02020603050405020304" pitchFamily="18" charset="0"/>
                      </a:endParaRPr>
                    </a:p>
                  </a:txBody>
                  <a:tcPr marL="25278" marR="25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461180592"/>
                  </a:ext>
                </a:extLst>
              </a:tr>
            </a:tbl>
          </a:graphicData>
        </a:graphic>
      </p:graphicFrame>
    </p:spTree>
    <p:extLst>
      <p:ext uri="{BB962C8B-B14F-4D97-AF65-F5344CB8AC3E}">
        <p14:creationId xmlns:p14="http://schemas.microsoft.com/office/powerpoint/2010/main" val="2436982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97180" y="182881"/>
            <a:ext cx="10843260"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ka-GE" sz="1600" b="1" i="0" u="none" strike="noStrike" kern="1200" cap="none" spc="0" normalizeH="0" baseline="0" noProof="0" dirty="0">
                <a:ln>
                  <a:noFill/>
                </a:ln>
                <a:solidFill>
                  <a:prstClr val="black"/>
                </a:solidFill>
                <a:effectLst/>
                <a:uLnTx/>
                <a:uFillTx/>
                <a:latin typeface="Sylfaen" panose="010A0502050306030303" pitchFamily="18" charset="0"/>
                <a:ea typeface="+mn-ea"/>
                <a:cs typeface="+mn-cs"/>
              </a:rPr>
              <a:t>გზშ-ის ანგარიშის მომზადებისთვის </a:t>
            </a:r>
            <a:r>
              <a:rPr kumimoji="0" lang="ka-GE" sz="1600" b="1" i="0" u="none" strike="noStrike" kern="1200" cap="none" spc="0" normalizeH="0" baseline="0" noProof="0" dirty="0" smtClean="0">
                <a:ln>
                  <a:noFill/>
                </a:ln>
                <a:solidFill>
                  <a:prstClr val="black"/>
                </a:solidFill>
                <a:effectLst/>
                <a:uLnTx/>
                <a:uFillTx/>
                <a:latin typeface="Sylfaen" panose="010A0502050306030303" pitchFamily="18" charset="0"/>
                <a:ea typeface="+mn-ea"/>
                <a:cs typeface="+mn-cs"/>
              </a:rPr>
              <a:t>საჭირო ჩასატარებელი </a:t>
            </a:r>
            <a:r>
              <a:rPr kumimoji="0" lang="ka-GE" sz="1600" b="1" i="0" u="none" strike="noStrike" kern="1200" cap="none" spc="0" normalizeH="0" baseline="0" noProof="0" dirty="0">
                <a:ln>
                  <a:noFill/>
                </a:ln>
                <a:solidFill>
                  <a:prstClr val="black"/>
                </a:solidFill>
                <a:effectLst/>
                <a:uLnTx/>
                <a:uFillTx/>
                <a:latin typeface="Sylfaen" panose="010A0502050306030303" pitchFamily="18" charset="0"/>
                <a:ea typeface="+mn-ea"/>
                <a:cs typeface="+mn-cs"/>
              </a:rPr>
              <a:t>საბაზისო/საძიებო </a:t>
            </a:r>
            <a:r>
              <a:rPr kumimoji="0" lang="ka-GE" sz="1600" b="1" i="0" u="none" strike="noStrike" kern="1200" cap="none" spc="0" normalizeH="0" baseline="0" noProof="0" dirty="0" smtClean="0">
                <a:ln>
                  <a:noFill/>
                </a:ln>
                <a:solidFill>
                  <a:prstClr val="black"/>
                </a:solidFill>
                <a:effectLst/>
                <a:uLnTx/>
                <a:uFillTx/>
                <a:latin typeface="Sylfaen" panose="010A0502050306030303" pitchFamily="18" charset="0"/>
                <a:ea typeface="+mn-ea"/>
                <a:cs typeface="+mn-cs"/>
              </a:rPr>
              <a:t>კვლევები</a:t>
            </a:r>
            <a:endParaRPr kumimoji="0" lang="en-US" sz="1600" b="1" i="0" u="none" strike="noStrike" kern="1200" cap="none" spc="0" normalizeH="0" baseline="0" noProof="0" dirty="0">
              <a:ln>
                <a:noFill/>
              </a:ln>
              <a:solidFill>
                <a:prstClr val="black"/>
              </a:solidFill>
              <a:effectLst/>
              <a:uLnTx/>
              <a:uFillTx/>
              <a:latin typeface="Sylfaen" panose="010A0502050306030303" pitchFamily="18" charset="0"/>
              <a:ea typeface="+mn-ea"/>
              <a:cs typeface="+mn-cs"/>
            </a:endParaRPr>
          </a:p>
        </p:txBody>
      </p:sp>
      <p:sp>
        <p:nvSpPr>
          <p:cNvPr id="8" name="Rectangle 7"/>
          <p:cNvSpPr/>
          <p:nvPr/>
        </p:nvSpPr>
        <p:spPr>
          <a:xfrm>
            <a:off x="912223" y="521435"/>
            <a:ext cx="10088880" cy="5016758"/>
          </a:xfrm>
          <a:prstGeom prst="rect">
            <a:avLst/>
          </a:prstGeom>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ka-GE" sz="1200" b="1" i="1" u="none" strike="noStrike" kern="1200" cap="none" spc="0" normalizeH="0" baseline="0" noProof="0" dirty="0">
                <a:ln>
                  <a:noFill/>
                </a:ln>
                <a:solidFill>
                  <a:prstClr val="black"/>
                </a:solidFill>
                <a:effectLst/>
                <a:uLnTx/>
                <a:uFillTx/>
                <a:latin typeface="Sylfaen" panose="010A0502050306030303" pitchFamily="18" charset="0"/>
                <a:ea typeface="+mn-ea"/>
                <a:cs typeface="+mn-cs"/>
              </a:rPr>
              <a:t>წყლის გარემო</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ka-GE" sz="1200" b="0" i="0" u="none" strike="noStrike" kern="1200" cap="none" spc="0" normalizeH="0" baseline="0" noProof="0" dirty="0">
                <a:ln>
                  <a:noFill/>
                </a:ln>
                <a:solidFill>
                  <a:prstClr val="black"/>
                </a:solidFill>
                <a:effectLst/>
                <a:uLnTx/>
                <a:uFillTx/>
                <a:latin typeface="Sylfaen" panose="010A0502050306030303" pitchFamily="18" charset="0"/>
                <a:ea typeface="+mn-ea"/>
                <a:cs typeface="+mn-cs"/>
              </a:rPr>
              <a:t>გზშ-ს მომზადების პროცესში შემარბილებელი ღონისძიებების გათვალისწინებით შემუშავდება გარემოსდაცვითი მონიტორინგის პროგრამა. </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ka-GE" sz="1200" b="0" i="0" u="none" strike="noStrike" kern="1200" cap="none" spc="0" normalizeH="0" baseline="0" noProof="0" dirty="0" smtClean="0">
                <a:ln>
                  <a:noFill/>
                </a:ln>
                <a:solidFill>
                  <a:prstClr val="black"/>
                </a:solidFill>
                <a:effectLst/>
                <a:uLnTx/>
                <a:uFillTx/>
                <a:latin typeface="Sylfaen" panose="010A0502050306030303" pitchFamily="18" charset="0"/>
                <a:ea typeface="+mn-ea"/>
                <a:cs typeface="+mn-cs"/>
              </a:rPr>
              <a:t>შემუშავდება </a:t>
            </a:r>
            <a:r>
              <a:rPr kumimoji="0" lang="ka-GE" sz="1200" b="0" i="0" u="none" strike="noStrike" kern="1200" cap="none" spc="0" normalizeH="0" baseline="0" noProof="0" dirty="0">
                <a:ln>
                  <a:noFill/>
                </a:ln>
                <a:solidFill>
                  <a:prstClr val="black"/>
                </a:solidFill>
                <a:effectLst/>
                <a:uLnTx/>
                <a:uFillTx/>
                <a:latin typeface="Sylfaen" panose="010A0502050306030303" pitchFamily="18" charset="0"/>
                <a:ea typeface="+mn-ea"/>
                <a:cs typeface="+mn-cs"/>
              </a:rPr>
              <a:t>და სამინისტროს შესათანხმებლად წარედგინება ზდჩ-ს ნორმატივების პროექტი</a:t>
            </a:r>
            <a:r>
              <a:rPr kumimoji="0" lang="ka-GE" sz="1200" b="0" i="0" u="none" strike="noStrike" kern="1200" cap="none" spc="0" normalizeH="0" baseline="0" noProof="0" dirty="0" smtClean="0">
                <a:ln>
                  <a:noFill/>
                </a:ln>
                <a:solidFill>
                  <a:prstClr val="black"/>
                </a:solidFill>
                <a:effectLst/>
                <a:uLnTx/>
                <a:uFillTx/>
                <a:latin typeface="Sylfaen" panose="010A0502050306030303" pitchFamily="18" charset="0"/>
                <a:ea typeface="+mn-ea"/>
                <a:cs typeface="+mn-cs"/>
              </a:rPr>
              <a:t>.</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ka-GE" sz="1200" b="0" i="0" u="none" strike="noStrike" kern="1200" cap="none" spc="0" normalizeH="0" baseline="0" noProof="0" dirty="0">
              <a:ln>
                <a:noFill/>
              </a:ln>
              <a:solidFill>
                <a:prstClr val="black"/>
              </a:solidFill>
              <a:effectLst/>
              <a:uLnTx/>
              <a:uFillTx/>
              <a:latin typeface="Sylfaen" panose="010A0502050306030303" pitchFamily="18" charset="0"/>
              <a:ea typeface="+mn-ea"/>
              <a:cs typeface="+mn-cs"/>
            </a:endParaRP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ka-GE" sz="1200" b="1" i="1" u="none" strike="noStrike" kern="1200" cap="none" spc="0" normalizeH="0" baseline="0" noProof="0" dirty="0">
                <a:ln>
                  <a:noFill/>
                </a:ln>
                <a:solidFill>
                  <a:prstClr val="black"/>
                </a:solidFill>
                <a:effectLst/>
                <a:uLnTx/>
                <a:uFillTx/>
                <a:latin typeface="Sylfaen" panose="010A0502050306030303" pitchFamily="18" charset="0"/>
                <a:ea typeface="+mn-ea"/>
                <a:cs typeface="+mn-cs"/>
              </a:rPr>
              <a:t>ბიოლოგიური გარემო</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ka-GE" sz="1200" b="0" i="0" u="none" strike="noStrike" kern="1200" cap="none" spc="0" normalizeH="0" baseline="0" noProof="0" dirty="0">
                <a:ln>
                  <a:noFill/>
                </a:ln>
                <a:solidFill>
                  <a:prstClr val="black"/>
                </a:solidFill>
                <a:effectLst/>
                <a:uLnTx/>
                <a:uFillTx/>
                <a:latin typeface="Sylfaen" panose="010A0502050306030303" pitchFamily="18" charset="0"/>
                <a:ea typeface="+mn-ea"/>
                <a:cs typeface="+mn-cs"/>
              </a:rPr>
              <a:t>გზშ-ს ანგარიშის მომზადების პროცესში მომზადებული იქნება გამწმენდი ნაგებობის განთავსების ტერიტორიის მიმდებარედ შესაბამისი კვლევები. </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ka-GE" sz="1200" b="0" i="0" u="none" strike="noStrike" kern="1200" cap="none" spc="0" normalizeH="0" baseline="0" noProof="0" dirty="0" smtClean="0">
                <a:ln>
                  <a:noFill/>
                </a:ln>
                <a:solidFill>
                  <a:prstClr val="black"/>
                </a:solidFill>
                <a:effectLst/>
                <a:uLnTx/>
                <a:uFillTx/>
                <a:latin typeface="Sylfaen" panose="010A0502050306030303" pitchFamily="18" charset="0"/>
                <a:ea typeface="+mn-ea"/>
                <a:cs typeface="+mn-cs"/>
              </a:rPr>
              <a:t>განისაზღვრება </a:t>
            </a:r>
            <a:r>
              <a:rPr kumimoji="0" lang="ka-GE" sz="1200" b="0" i="0" u="none" strike="noStrike" kern="1200" cap="none" spc="0" normalizeH="0" baseline="0" noProof="0" dirty="0">
                <a:ln>
                  <a:noFill/>
                </a:ln>
                <a:solidFill>
                  <a:prstClr val="black"/>
                </a:solidFill>
                <a:effectLst/>
                <a:uLnTx/>
                <a:uFillTx/>
                <a:latin typeface="Sylfaen" panose="010A0502050306030303" pitchFamily="18" charset="0"/>
                <a:ea typeface="+mn-ea"/>
                <a:cs typeface="+mn-cs"/>
              </a:rPr>
              <a:t>ნიადაგის/გრუნტის ზედაპირული ფენის დაბინძურების მაღალი რისკის უბნები და მათთვის დამატებით შემუშავდება შესაბამისი პრევენციული/შემარბილებელი ღონისძიებები.</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ka-GE" sz="1200" b="0" i="0" u="none" strike="noStrike" kern="1200" cap="none" spc="0" normalizeH="0" baseline="0" noProof="0" dirty="0" smtClean="0">
              <a:ln>
                <a:noFill/>
              </a:ln>
              <a:solidFill>
                <a:prstClr val="black"/>
              </a:solidFill>
              <a:effectLst/>
              <a:uLnTx/>
              <a:uFillTx/>
              <a:latin typeface="Sylfaen" panose="010A0502050306030303" pitchFamily="18" charset="0"/>
              <a:ea typeface="+mn-ea"/>
              <a:cs typeface="+mn-cs"/>
            </a:endParaRP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ka-GE" sz="1200" b="1" i="1" u="none" strike="noStrike" kern="1200" cap="none" spc="0" normalizeH="0" baseline="0" noProof="0" dirty="0">
                <a:ln>
                  <a:noFill/>
                </a:ln>
                <a:solidFill>
                  <a:prstClr val="black"/>
                </a:solidFill>
                <a:effectLst/>
                <a:uLnTx/>
                <a:uFillTx/>
                <a:latin typeface="Sylfaen" panose="010A0502050306030303" pitchFamily="18" charset="0"/>
                <a:ea typeface="+mn-ea"/>
                <a:cs typeface="+mn-cs"/>
              </a:rPr>
              <a:t>ნარჩენების მართვა</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ka-GE" sz="1200" b="0" i="0" u="none" strike="noStrike" kern="1200" cap="none" spc="0" normalizeH="0" baseline="0" noProof="0" dirty="0">
                <a:ln>
                  <a:noFill/>
                </a:ln>
                <a:solidFill>
                  <a:prstClr val="black"/>
                </a:solidFill>
                <a:effectLst/>
                <a:uLnTx/>
                <a:uFillTx/>
                <a:latin typeface="Sylfaen" panose="010A0502050306030303" pitchFamily="18" charset="0"/>
                <a:ea typeface="+mn-ea"/>
                <a:cs typeface="+mn-cs"/>
              </a:rPr>
              <a:t>გზშ-ს შემდგომ ეტაპზე დაზუსტდება წარმოქმნილი შლამის რაოდენობა და მართვის საკითხები.  ზემოაღნიშნული ინფორმაცია აისახება გზშ-ს ანგარიშში წარმოდგენილ ნარჩენების მართვის გეგმაში.</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ka-GE" sz="1200" b="1" i="1" u="none" strike="noStrike" kern="1200" cap="none" spc="0" normalizeH="0" baseline="0" noProof="0" dirty="0">
              <a:ln>
                <a:noFill/>
              </a:ln>
              <a:solidFill>
                <a:prstClr val="black"/>
              </a:solidFill>
              <a:effectLst/>
              <a:uLnTx/>
              <a:uFillTx/>
              <a:latin typeface="Sylfaen" panose="010A050205030603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ka-GE" sz="1200" b="1" i="1" u="none" strike="noStrike" kern="1200" cap="none" spc="0" normalizeH="0" baseline="0" noProof="0" dirty="0">
                <a:ln>
                  <a:noFill/>
                </a:ln>
                <a:solidFill>
                  <a:prstClr val="black"/>
                </a:solidFill>
                <a:effectLst/>
                <a:uLnTx/>
                <a:uFillTx/>
                <a:latin typeface="Sylfaen" panose="010A0502050306030303" pitchFamily="18" charset="0"/>
                <a:ea typeface="+mn-ea"/>
                <a:cs typeface="+mn-cs"/>
              </a:rPr>
              <a:t>ზემოქმედება კულტურული მემკვიდრეობაზე </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ka-GE" sz="1200" b="0" i="0" u="none" strike="noStrike" kern="1200" cap="none" spc="0" normalizeH="0" baseline="0" noProof="0" dirty="0">
                <a:ln>
                  <a:noFill/>
                </a:ln>
                <a:solidFill>
                  <a:prstClr val="black"/>
                </a:solidFill>
                <a:effectLst/>
                <a:uLnTx/>
                <a:uFillTx/>
                <a:latin typeface="Sylfaen" panose="010A0502050306030303" pitchFamily="18" charset="0"/>
                <a:ea typeface="+mn-ea"/>
                <a:cs typeface="+mn-cs"/>
              </a:rPr>
              <a:t>გზს-ს ეტაპზე შეფასდება ზემოქმედება არქიტექტურულ ძეგლებზე, შემუშავდება შესაბამისი მონიტორინგის და ზემოქმედების შერბილების ღონისძიებები.</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ka-GE" sz="1200" b="0" i="0" u="none" strike="noStrike" kern="1200" cap="none" spc="0" normalizeH="0" baseline="0" noProof="0" dirty="0" smtClean="0">
              <a:ln>
                <a:noFill/>
              </a:ln>
              <a:solidFill>
                <a:prstClr val="black"/>
              </a:solidFill>
              <a:effectLst/>
              <a:uLnTx/>
              <a:uFillTx/>
              <a:latin typeface="Sylfaen" panose="010A050205030603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ka-GE" sz="1200" b="1" i="1" u="none" strike="noStrike" kern="1200" cap="none" spc="0" normalizeH="0" baseline="0" noProof="0" dirty="0">
                <a:ln>
                  <a:noFill/>
                </a:ln>
                <a:solidFill>
                  <a:prstClr val="black"/>
                </a:solidFill>
                <a:effectLst/>
                <a:uLnTx/>
                <a:uFillTx/>
                <a:latin typeface="Sylfaen" panose="010A0502050306030303" pitchFamily="18" charset="0"/>
                <a:ea typeface="+mn-ea"/>
                <a:cs typeface="+mn-cs"/>
              </a:rPr>
              <a:t>შრომის </a:t>
            </a:r>
            <a:r>
              <a:rPr kumimoji="0" lang="ka-GE" sz="1200" b="1" i="1" u="none" strike="noStrike" kern="1200" cap="none" spc="0" normalizeH="0" baseline="0" noProof="0" dirty="0" smtClean="0">
                <a:ln>
                  <a:noFill/>
                </a:ln>
                <a:solidFill>
                  <a:prstClr val="black"/>
                </a:solidFill>
                <a:effectLst/>
                <a:uLnTx/>
                <a:uFillTx/>
                <a:latin typeface="Sylfaen" panose="010A0502050306030303" pitchFamily="18" charset="0"/>
                <a:ea typeface="+mn-ea"/>
                <a:cs typeface="+mn-cs"/>
              </a:rPr>
              <a:t>უსაფრთხოება</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ka-GE" sz="1200" b="0" i="0" u="none" strike="noStrike" kern="1200" cap="none" spc="0" normalizeH="0" baseline="0" noProof="0" dirty="0">
                <a:ln>
                  <a:noFill/>
                </a:ln>
                <a:solidFill>
                  <a:prstClr val="black"/>
                </a:solidFill>
                <a:effectLst/>
                <a:uLnTx/>
                <a:uFillTx/>
                <a:latin typeface="Sylfaen" panose="010A0502050306030303" pitchFamily="18" charset="0"/>
                <a:ea typeface="+mn-ea"/>
                <a:cs typeface="+mn-cs"/>
              </a:rPr>
              <a:t>გზშ-ს ანგარიშში </a:t>
            </a:r>
            <a:r>
              <a:rPr kumimoji="0" lang="ka-GE" sz="1200" b="0" i="0" u="none" strike="noStrike" kern="1200" cap="none" spc="0" normalizeH="0" baseline="0" noProof="0" dirty="0" smtClean="0">
                <a:ln>
                  <a:noFill/>
                </a:ln>
                <a:solidFill>
                  <a:prstClr val="black"/>
                </a:solidFill>
                <a:effectLst/>
                <a:uLnTx/>
                <a:uFillTx/>
                <a:latin typeface="Sylfaen" panose="010A0502050306030303" pitchFamily="18" charset="0"/>
                <a:ea typeface="+mn-ea"/>
                <a:cs typeface="+mn-cs"/>
              </a:rPr>
              <a:t>შემუშავდება გამწმენდი </a:t>
            </a:r>
            <a:r>
              <a:rPr kumimoji="0" lang="ka-GE" sz="1200" b="0" i="0" u="none" strike="noStrike" kern="1200" cap="none" spc="0" normalizeH="0" baseline="0" noProof="0" dirty="0">
                <a:ln>
                  <a:noFill/>
                </a:ln>
                <a:solidFill>
                  <a:prstClr val="black"/>
                </a:solidFill>
                <a:effectLst/>
                <a:uLnTx/>
                <a:uFillTx/>
                <a:latin typeface="Sylfaen" panose="010A0502050306030303" pitchFamily="18" charset="0"/>
                <a:ea typeface="+mn-ea"/>
                <a:cs typeface="+mn-cs"/>
              </a:rPr>
              <a:t>ნაგებობების ფუნქციონირების პროცესში შესაძლო ავარიული სიტუაციების მართვის გეგმა. </a:t>
            </a:r>
            <a:endParaRPr kumimoji="0" lang="ka-GE" sz="1200" b="0" i="0" u="none" strike="noStrike" kern="1200" cap="none" spc="0" normalizeH="0" baseline="0" noProof="0" dirty="0" smtClean="0">
              <a:ln>
                <a:noFill/>
              </a:ln>
              <a:solidFill>
                <a:prstClr val="black"/>
              </a:solidFill>
              <a:effectLst/>
              <a:uLnTx/>
              <a:uFillTx/>
              <a:latin typeface="Sylfaen" panose="010A0502050306030303" pitchFamily="18"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ka-GE" sz="1200" dirty="0">
              <a:solidFill>
                <a:prstClr val="black"/>
              </a:solidFill>
              <a:latin typeface="Sylfaen" panose="010A0502050306030303" pitchFamily="18" charset="0"/>
            </a:endParaRPr>
          </a:p>
          <a:p>
            <a:pPr marL="285750" lvl="0" indent="-285750" algn="just">
              <a:buFont typeface="Wingdings" panose="05000000000000000000" pitchFamily="2" charset="2"/>
              <a:buChar char="Ø"/>
              <a:defRPr/>
            </a:pPr>
            <a:endParaRPr lang="ka-GE" sz="1200" b="1" i="1" dirty="0">
              <a:solidFill>
                <a:prstClr val="black"/>
              </a:solidFill>
            </a:endParaRPr>
          </a:p>
          <a:p>
            <a:pPr lvl="0" algn="just">
              <a:defRPr/>
            </a:pPr>
            <a:r>
              <a:rPr lang="ka-GE" sz="1200" b="1" i="1" dirty="0">
                <a:solidFill>
                  <a:prstClr val="black"/>
                </a:solidFill>
              </a:rPr>
              <a:t>სკოპინგის გადაწყვეტილებით გათვალისწინებული კვლევები</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ka-GE" sz="1200" b="0" i="0" u="none" strike="noStrike" kern="1200" cap="none" spc="0" normalizeH="0" baseline="0" noProof="0" dirty="0">
              <a:ln>
                <a:noFill/>
              </a:ln>
              <a:solidFill>
                <a:prstClr val="black"/>
              </a:solidFill>
              <a:effectLst/>
              <a:uLnTx/>
              <a:uFillTx/>
              <a:latin typeface="Sylfaen" panose="010A0502050306030303" pitchFamily="18" charset="0"/>
              <a:ea typeface="+mn-ea"/>
              <a:cs typeface="+mn-cs"/>
            </a:endParaRPr>
          </a:p>
        </p:txBody>
      </p:sp>
    </p:spTree>
    <p:extLst>
      <p:ext uri="{BB962C8B-B14F-4D97-AF65-F5344CB8AC3E}">
        <p14:creationId xmlns:p14="http://schemas.microsoft.com/office/powerpoint/2010/main" val="1072745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78180" y="1158240"/>
            <a:ext cx="8778240" cy="1123384"/>
          </a:xfrm>
          <a:prstGeom prst="rect">
            <a:avLst/>
          </a:prstGeom>
        </p:spPr>
        <p:txBody>
          <a:bodyPr wrap="square">
            <a:spAutoFit/>
          </a:bodyPr>
          <a:lstStyle/>
          <a:p>
            <a:pPr algn="just">
              <a:spcBef>
                <a:spcPts val="600"/>
              </a:spcBef>
              <a:spcAft>
                <a:spcPts val="600"/>
              </a:spcAft>
            </a:pPr>
            <a:endParaRPr lang="ka-GE" sz="1600" dirty="0" smtClean="0">
              <a:latin typeface="Sylfaen" panose="010A0502050306030303" pitchFamily="18" charset="0"/>
            </a:endParaRPr>
          </a:p>
          <a:p>
            <a:pPr algn="just">
              <a:spcBef>
                <a:spcPts val="600"/>
              </a:spcBef>
              <a:spcAft>
                <a:spcPts val="600"/>
              </a:spcAft>
            </a:pPr>
            <a:r>
              <a:rPr lang="ka-GE" dirty="0" smtClean="0"/>
              <a:t> </a:t>
            </a:r>
          </a:p>
          <a:p>
            <a:pPr algn="just"/>
            <a:endParaRPr lang="en-US" dirty="0"/>
          </a:p>
        </p:txBody>
      </p:sp>
      <p:sp>
        <p:nvSpPr>
          <p:cNvPr id="5" name="Rectangle 4"/>
          <p:cNvSpPr/>
          <p:nvPr/>
        </p:nvSpPr>
        <p:spPr>
          <a:xfrm>
            <a:off x="3337560" y="2281624"/>
            <a:ext cx="4476218" cy="369332"/>
          </a:xfrm>
          <a:prstGeom prst="rect">
            <a:avLst/>
          </a:prstGeom>
        </p:spPr>
        <p:txBody>
          <a:bodyPr wrap="square">
            <a:spAutoFit/>
          </a:bodyPr>
          <a:lstStyle/>
          <a:p>
            <a:pPr algn="ctr"/>
            <a:r>
              <a:rPr lang="ka-GE" b="1" dirty="0" smtClean="0"/>
              <a:t>გმადლობთ ყურადღებისთვის!</a:t>
            </a:r>
            <a:endParaRPr lang="ka-GE" b="1" dirty="0"/>
          </a:p>
        </p:txBody>
      </p:sp>
    </p:spTree>
    <p:extLst>
      <p:ext uri="{BB962C8B-B14F-4D97-AF65-F5344CB8AC3E}">
        <p14:creationId xmlns:p14="http://schemas.microsoft.com/office/powerpoint/2010/main" val="718725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43351"/>
            <a:ext cx="9144000" cy="452581"/>
          </a:xfrm>
        </p:spPr>
        <p:txBody>
          <a:bodyPr>
            <a:normAutofit/>
          </a:bodyPr>
          <a:lstStyle/>
          <a:p>
            <a:r>
              <a:rPr lang="ka-GE" sz="1800" b="1" dirty="0">
                <a:latin typeface="+mn-lt"/>
              </a:rPr>
              <a:t>სკოპინგის ანგარიშის მომზადების </a:t>
            </a:r>
            <a:r>
              <a:rPr lang="ka-GE" sz="1800" b="1" dirty="0" smtClean="0">
                <a:latin typeface="+mn-lt"/>
              </a:rPr>
              <a:t>საფუძველი</a:t>
            </a:r>
            <a:endParaRPr lang="en-US" sz="1800" b="1" dirty="0">
              <a:latin typeface="+mn-lt"/>
            </a:endParaRPr>
          </a:p>
        </p:txBody>
      </p:sp>
      <p:sp>
        <p:nvSpPr>
          <p:cNvPr id="3" name="Subtitle 2"/>
          <p:cNvSpPr>
            <a:spLocks noGrp="1"/>
          </p:cNvSpPr>
          <p:nvPr>
            <p:ph type="subTitle" idx="1"/>
          </p:nvPr>
        </p:nvSpPr>
        <p:spPr>
          <a:xfrm>
            <a:off x="2207491" y="1117599"/>
            <a:ext cx="8460509" cy="3980874"/>
          </a:xfrm>
        </p:spPr>
        <p:txBody>
          <a:bodyPr>
            <a:noAutofit/>
          </a:bodyPr>
          <a:lstStyle/>
          <a:p>
            <a:pPr algn="just">
              <a:spcBef>
                <a:spcPts val="600"/>
              </a:spcBef>
              <a:spcAft>
                <a:spcPts val="600"/>
              </a:spcAft>
            </a:pPr>
            <a:r>
              <a:rPr lang="ka-GE" sz="1400" dirty="0">
                <a:ea typeface="Calibri" panose="020F0502020204030204" pitchFamily="34" charset="0"/>
                <a:cs typeface="Times New Roman" panose="02020603050405020304" pitchFamily="18" charset="0"/>
              </a:rPr>
              <a:t>სკოპინგის ანგარიში მომზადებულია “გარემოსდაცვითი შეფასების კოდექსის” მოთხოვნების შესაბამისად.</a:t>
            </a:r>
            <a:endParaRPr lang="en-US" sz="1400" dirty="0">
              <a:latin typeface="Sylfaen" panose="010A0502050306030303" pitchFamily="18" charset="0"/>
              <a:ea typeface="Calibri" panose="020F0502020204030204" pitchFamily="34" charset="0"/>
              <a:cs typeface="Times New Roman" panose="02020603050405020304" pitchFamily="18" charset="0"/>
            </a:endParaRPr>
          </a:p>
          <a:p>
            <a:pPr algn="just">
              <a:spcBef>
                <a:spcPts val="600"/>
              </a:spcBef>
              <a:spcAft>
                <a:spcPts val="600"/>
              </a:spcAft>
            </a:pPr>
            <a:r>
              <a:rPr lang="ka-GE" sz="1400" dirty="0">
                <a:ea typeface="Calibri" panose="020F0502020204030204" pitchFamily="34" charset="0"/>
                <a:cs typeface="Times New Roman" panose="02020603050405020304" pitchFamily="18" charset="0"/>
              </a:rPr>
              <a:t>კოდექსის მე-5 მუხლის (ზოგადი დებულებანი) მოთხოვნების მიხედვით: გზშ-ს ექვემდებარება ამ კოდექსის I დანართით გათვალისწინებული საქმიანობა და ამავე კოდექსის II დანართით გათვალისწინებული ის საქმიანობა, რომელიც ამ კოდექსის მე-7 მუხლით განსაზღვრული სკრინინგის პროცედურის შესაბამისად მიღებული სკრინინგის გადაწყვეტილების საფუძველზე დაექვემდებარება გზშ-ს.</a:t>
            </a:r>
            <a:endParaRPr lang="en-US" sz="1400" dirty="0">
              <a:latin typeface="Sylfaen" panose="010A0502050306030303" pitchFamily="18" charset="0"/>
              <a:ea typeface="Calibri" panose="020F0502020204030204" pitchFamily="34" charset="0"/>
              <a:cs typeface="Times New Roman" panose="02020603050405020304" pitchFamily="18" charset="0"/>
            </a:endParaRPr>
          </a:p>
          <a:p>
            <a:pPr algn="just">
              <a:spcBef>
                <a:spcPts val="600"/>
              </a:spcBef>
              <a:spcAft>
                <a:spcPts val="600"/>
              </a:spcAft>
            </a:pPr>
            <a:r>
              <a:rPr lang="ka-GE" sz="1400" b="1" dirty="0">
                <a:ea typeface="Calibri" panose="020F0502020204030204" pitchFamily="34" charset="0"/>
                <a:cs typeface="Times New Roman" panose="02020603050405020304" pitchFamily="18" charset="0"/>
              </a:rPr>
              <a:t>გარემოსდაცვითი შეფასების კოდექსის II დანართის 10.6. ქვეპუნქტის მიხედვით: </a:t>
            </a:r>
            <a:r>
              <a:rPr lang="ka-GE" sz="1400" b="1" i="1" dirty="0">
                <a:ea typeface="Calibri" panose="020F0502020204030204" pitchFamily="34" charset="0"/>
                <a:cs typeface="Times New Roman" panose="02020603050405020304" pitchFamily="18" charset="0"/>
              </a:rPr>
              <a:t>„ჩამდინარე წყლების გამწმენდი ნაგებობის მოწყობა და ექსპლუატაცია“ </a:t>
            </a:r>
            <a:r>
              <a:rPr lang="ka-GE" sz="1400" b="1" dirty="0">
                <a:ea typeface="Calibri" panose="020F0502020204030204" pitchFamily="34" charset="0"/>
                <a:cs typeface="Times New Roman" panose="02020603050405020304" pitchFamily="18" charset="0"/>
              </a:rPr>
              <a:t>ექვემდებარება სკრინინგის პროცედურას</a:t>
            </a:r>
            <a:r>
              <a:rPr lang="ka-GE" sz="1400" dirty="0">
                <a:ea typeface="Calibri" panose="020F0502020204030204" pitchFamily="34" charset="0"/>
                <a:cs typeface="Times New Roman" panose="02020603050405020304" pitchFamily="18" charset="0"/>
              </a:rPr>
              <a:t>. </a:t>
            </a:r>
            <a:endParaRPr lang="en-US" sz="1400" dirty="0">
              <a:latin typeface="Sylfaen" panose="010A0502050306030303" pitchFamily="18" charset="0"/>
              <a:ea typeface="Calibri" panose="020F0502020204030204" pitchFamily="34" charset="0"/>
              <a:cs typeface="Times New Roman" panose="02020603050405020304" pitchFamily="18" charset="0"/>
            </a:endParaRPr>
          </a:p>
          <a:p>
            <a:pPr algn="just">
              <a:spcBef>
                <a:spcPts val="600"/>
              </a:spcBef>
              <a:spcAft>
                <a:spcPts val="600"/>
              </a:spcAft>
            </a:pPr>
            <a:r>
              <a:rPr lang="ka-GE" sz="1400" dirty="0">
                <a:ea typeface="Calibri" panose="020F0502020204030204" pitchFamily="34" charset="0"/>
                <a:cs typeface="Times New Roman" panose="02020603050405020304" pitchFamily="18" charset="0"/>
              </a:rPr>
              <a:t>ამავე კოდექსის, მე-7 მუხლის მე-13 პუნქტის მიხედვით, თუ საქმიანობის განმახორციელებელი გეგმავს ამ კოდექსის II დანართით გათვალისწინებული საქმიანობის განხორციელებას და მიაჩნია, რომ ამ საქმიანობისთვის აუცილებელია გარემოსდაცვითი გადაწყვეტილების გაცემა, იგი უფლებამოსილია სამინისტროს კოდექსის მე-8 მუხლით დადგენილი წესით წარუდგინოს სკოპინგის განცხადება (სკრინინგის ეტაპის გავლის გარეშე). ასეთ შემთხვევაში გამოიყენება გარემოსდაცვითი გადაწყვეტილების გაცემისთვის ამ კოდექსით დადგენილი მოთხოვნები.</a:t>
            </a:r>
            <a:endParaRPr lang="en-US" sz="1400" dirty="0">
              <a:latin typeface="Sylfaen" panose="010A0502050306030303" pitchFamily="18" charset="0"/>
              <a:ea typeface="Calibri" panose="020F0502020204030204" pitchFamily="34" charset="0"/>
              <a:cs typeface="Times New Roman" panose="02020603050405020304" pitchFamily="18" charset="0"/>
            </a:endParaRPr>
          </a:p>
          <a:p>
            <a:pPr algn="just">
              <a:lnSpc>
                <a:spcPct val="100000"/>
              </a:lnSpc>
              <a:spcBef>
                <a:spcPts val="600"/>
              </a:spcBef>
              <a:spcAft>
                <a:spcPts val="600"/>
              </a:spcAft>
            </a:pPr>
            <a:endParaRPr lang="ka-GE" sz="1400" dirty="0">
              <a:latin typeface="Sylfaen" panose="010A0502050306030303" pitchFamily="18" charset="0"/>
            </a:endParaRPr>
          </a:p>
        </p:txBody>
      </p:sp>
    </p:spTree>
    <p:extLst>
      <p:ext uri="{BB962C8B-B14F-4D97-AF65-F5344CB8AC3E}">
        <p14:creationId xmlns:p14="http://schemas.microsoft.com/office/powerpoint/2010/main" val="16890388"/>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43351"/>
            <a:ext cx="9144000" cy="452581"/>
          </a:xfrm>
        </p:spPr>
        <p:txBody>
          <a:bodyPr>
            <a:normAutofit/>
          </a:bodyPr>
          <a:lstStyle/>
          <a:p>
            <a:r>
              <a:rPr lang="ka-GE" sz="1800" b="1" dirty="0"/>
              <a:t>პროექტის  განხორციელების ალტერნატიული ვარიანტების ანალიზი</a:t>
            </a:r>
            <a:endParaRPr lang="en-US" sz="1800" b="1" dirty="0">
              <a:latin typeface="+mn-lt"/>
            </a:endParaRPr>
          </a:p>
        </p:txBody>
      </p:sp>
      <p:sp>
        <p:nvSpPr>
          <p:cNvPr id="3" name="Subtitle 2"/>
          <p:cNvSpPr>
            <a:spLocks noGrp="1"/>
          </p:cNvSpPr>
          <p:nvPr>
            <p:ph type="subTitle" idx="1"/>
          </p:nvPr>
        </p:nvSpPr>
        <p:spPr>
          <a:xfrm>
            <a:off x="1403927" y="1136073"/>
            <a:ext cx="9652000" cy="3648363"/>
          </a:xfrm>
        </p:spPr>
        <p:txBody>
          <a:bodyPr>
            <a:noAutofit/>
          </a:bodyPr>
          <a:lstStyle/>
          <a:p>
            <a:pPr marL="285750" lvl="0" indent="-285750" algn="just">
              <a:lnSpc>
                <a:spcPct val="100000"/>
              </a:lnSpc>
              <a:spcBef>
                <a:spcPts val="600"/>
              </a:spcBef>
              <a:spcAft>
                <a:spcPts val="600"/>
              </a:spcAft>
              <a:buFont typeface="Wingdings" panose="05000000000000000000" pitchFamily="2" charset="2"/>
              <a:buChar char="Ø"/>
            </a:pPr>
            <a:r>
              <a:rPr lang="ka-GE" sz="1600" b="1" i="1" dirty="0">
                <a:solidFill>
                  <a:prstClr val="black"/>
                </a:solidFill>
              </a:rPr>
              <a:t>არაქმედების ალტერნატიული ვარიანტი</a:t>
            </a:r>
            <a:r>
              <a:rPr lang="en-US" sz="1600" b="1" i="1" dirty="0">
                <a:solidFill>
                  <a:prstClr val="black"/>
                </a:solidFill>
              </a:rPr>
              <a:t> </a:t>
            </a:r>
            <a:endParaRPr lang="ka-GE" sz="1600" b="1" i="1" dirty="0">
              <a:solidFill>
                <a:prstClr val="black"/>
              </a:solidFill>
            </a:endParaRPr>
          </a:p>
          <a:p>
            <a:pPr lvl="0" algn="just">
              <a:lnSpc>
                <a:spcPct val="100000"/>
              </a:lnSpc>
              <a:spcBef>
                <a:spcPts val="600"/>
              </a:spcBef>
              <a:spcAft>
                <a:spcPts val="600"/>
              </a:spcAft>
            </a:pPr>
            <a:r>
              <a:rPr lang="ka-GE" sz="1400" dirty="0" smtClean="0">
                <a:solidFill>
                  <a:prstClr val="black"/>
                </a:solidFill>
              </a:rPr>
              <a:t>გულისხმობს </a:t>
            </a:r>
            <a:r>
              <a:rPr lang="ka-GE" sz="1400" dirty="0">
                <a:solidFill>
                  <a:prstClr val="black"/>
                </a:solidFill>
              </a:rPr>
              <a:t>პროექტის განხორციელებაზე მთლიანად უარის თქმას. </a:t>
            </a:r>
            <a:r>
              <a:rPr lang="ka-GE" sz="1400" dirty="0" smtClean="0">
                <a:solidFill>
                  <a:prstClr val="black"/>
                </a:solidFill>
              </a:rPr>
              <a:t> ალტერნატიული </a:t>
            </a:r>
            <a:r>
              <a:rPr lang="ka-GE" sz="1400" dirty="0">
                <a:solidFill>
                  <a:prstClr val="black"/>
                </a:solidFill>
              </a:rPr>
              <a:t>ვარიანტის </a:t>
            </a:r>
            <a:r>
              <a:rPr lang="ka-GE" sz="1400" dirty="0" smtClean="0">
                <a:solidFill>
                  <a:prstClr val="black"/>
                </a:solidFill>
              </a:rPr>
              <a:t>შეფასებისას საჭიროა </a:t>
            </a:r>
            <a:r>
              <a:rPr lang="ka-GE" sz="1400" dirty="0">
                <a:solidFill>
                  <a:prstClr val="black"/>
                </a:solidFill>
              </a:rPr>
              <a:t>განხილულ იქნას</a:t>
            </a:r>
            <a:r>
              <a:rPr lang="en-US" sz="1400" dirty="0">
                <a:solidFill>
                  <a:prstClr val="black"/>
                </a:solidFill>
              </a:rPr>
              <a:t>:</a:t>
            </a:r>
          </a:p>
          <a:p>
            <a:pPr marL="285750" lvl="0" indent="-285750" algn="just">
              <a:lnSpc>
                <a:spcPct val="100000"/>
              </a:lnSpc>
              <a:spcBef>
                <a:spcPts val="600"/>
              </a:spcBef>
              <a:spcAft>
                <a:spcPts val="600"/>
              </a:spcAft>
              <a:buFont typeface="Wingdings" panose="05000000000000000000" pitchFamily="2" charset="2"/>
              <a:buChar char="ü"/>
            </a:pPr>
            <a:r>
              <a:rPr lang="ka-GE" sz="1400" dirty="0" smtClean="0">
                <a:solidFill>
                  <a:prstClr val="black"/>
                </a:solidFill>
              </a:rPr>
              <a:t>სს </a:t>
            </a:r>
            <a:r>
              <a:rPr lang="ka-GE" sz="1400" dirty="0">
                <a:solidFill>
                  <a:prstClr val="black"/>
                </a:solidFill>
              </a:rPr>
              <a:t>„</a:t>
            </a:r>
            <a:r>
              <a:rPr lang="en-US" sz="1400" dirty="0">
                <a:solidFill>
                  <a:prstClr val="black"/>
                </a:solidFill>
                <a:latin typeface="Sylfaen" panose="010A0502050306030303" pitchFamily="18" charset="0"/>
              </a:rPr>
              <a:t>RMG Copper</a:t>
            </a:r>
            <a:r>
              <a:rPr lang="en-US" sz="1400" dirty="0">
                <a:solidFill>
                  <a:prstClr val="black"/>
                </a:solidFill>
              </a:rPr>
              <a:t>“–</a:t>
            </a:r>
            <a:r>
              <a:rPr lang="ka-GE" sz="1400" dirty="0">
                <a:solidFill>
                  <a:prstClr val="black"/>
                </a:solidFill>
              </a:rPr>
              <a:t>ს </a:t>
            </a:r>
            <a:r>
              <a:rPr lang="ka-GE" sz="1400" dirty="0" smtClean="0">
                <a:solidFill>
                  <a:prstClr val="black"/>
                </a:solidFill>
              </a:rPr>
              <a:t>ლიცენზიი</a:t>
            </a:r>
            <a:r>
              <a:rPr lang="ka-GE" sz="1400" dirty="0">
                <a:solidFill>
                  <a:prstClr val="black"/>
                </a:solidFill>
              </a:rPr>
              <a:t>თ</a:t>
            </a:r>
            <a:r>
              <a:rPr lang="ka-GE" sz="1400" dirty="0" smtClean="0">
                <a:solidFill>
                  <a:prstClr val="black"/>
                </a:solidFill>
              </a:rPr>
              <a:t> </a:t>
            </a:r>
            <a:r>
              <a:rPr lang="en-US" sz="1400" dirty="0">
                <a:solidFill>
                  <a:prstClr val="black"/>
                </a:solidFill>
                <a:latin typeface="Sylfaen" panose="010A0502050306030303" pitchFamily="18" charset="0"/>
              </a:rPr>
              <a:t>N1005456; </a:t>
            </a:r>
            <a:r>
              <a:rPr lang="en-US" sz="1400" dirty="0" smtClean="0">
                <a:solidFill>
                  <a:prstClr val="black"/>
                </a:solidFill>
                <a:latin typeface="Sylfaen" panose="010A0502050306030303" pitchFamily="18" charset="0"/>
              </a:rPr>
              <a:t>10/05/2018</a:t>
            </a:r>
            <a:r>
              <a:rPr lang="en-US" sz="1400" dirty="0">
                <a:solidFill>
                  <a:prstClr val="black"/>
                </a:solidFill>
                <a:latin typeface="Sylfaen" panose="010A0502050306030303" pitchFamily="18" charset="0"/>
              </a:rPr>
              <a:t> </a:t>
            </a:r>
            <a:r>
              <a:rPr lang="ka-GE" sz="1400" dirty="0" smtClean="0">
                <a:solidFill>
                  <a:prstClr val="black"/>
                </a:solidFill>
              </a:rPr>
              <a:t>ნაკისრი </a:t>
            </a:r>
            <a:r>
              <a:rPr lang="ka-GE" sz="1400" dirty="0">
                <a:solidFill>
                  <a:prstClr val="black"/>
                </a:solidFill>
              </a:rPr>
              <a:t>სალიცენზიო </a:t>
            </a:r>
            <a:r>
              <a:rPr lang="ka-GE" sz="1400" dirty="0" smtClean="0">
                <a:solidFill>
                  <a:prstClr val="black"/>
                </a:solidFill>
              </a:rPr>
              <a:t>პირობების </a:t>
            </a:r>
            <a:r>
              <a:rPr lang="ka-GE" sz="1400" dirty="0">
                <a:solidFill>
                  <a:prstClr val="black"/>
                </a:solidFill>
              </a:rPr>
              <a:t>შესრულების </a:t>
            </a:r>
            <a:r>
              <a:rPr lang="ka-GE" sz="1400" dirty="0" smtClean="0">
                <a:solidFill>
                  <a:prstClr val="black"/>
                </a:solidFill>
              </a:rPr>
              <a:t>ვალდებულება; </a:t>
            </a:r>
          </a:p>
          <a:p>
            <a:pPr marL="285750" lvl="0" indent="-285750" algn="just">
              <a:lnSpc>
                <a:spcPct val="100000"/>
              </a:lnSpc>
              <a:spcBef>
                <a:spcPts val="600"/>
              </a:spcBef>
              <a:spcAft>
                <a:spcPts val="600"/>
              </a:spcAft>
              <a:buFont typeface="Wingdings" panose="05000000000000000000" pitchFamily="2" charset="2"/>
              <a:buChar char="ü"/>
            </a:pPr>
            <a:r>
              <a:rPr lang="ka-GE" sz="1400" dirty="0" smtClean="0">
                <a:solidFill>
                  <a:prstClr val="black"/>
                </a:solidFill>
              </a:rPr>
              <a:t>2018 </a:t>
            </a:r>
            <a:r>
              <a:rPr lang="ka-GE" sz="1400" dirty="0">
                <a:solidFill>
                  <a:prstClr val="black"/>
                </a:solidFill>
              </a:rPr>
              <a:t>წლის 13 მარტს საქართველოს გარემოს დაცვისა და სოფლის მეურნეობის </a:t>
            </a:r>
            <a:r>
              <a:rPr lang="ka-GE" sz="1400" dirty="0" smtClean="0">
                <a:solidFill>
                  <a:prstClr val="black"/>
                </a:solidFill>
              </a:rPr>
              <a:t>სამინისტროს მიერ სს </a:t>
            </a:r>
            <a:r>
              <a:rPr lang="ka-GE" sz="1400" dirty="0">
                <a:solidFill>
                  <a:prstClr val="black"/>
                </a:solidFill>
              </a:rPr>
              <a:t>„</a:t>
            </a:r>
            <a:r>
              <a:rPr lang="en-US" sz="1400" dirty="0">
                <a:solidFill>
                  <a:prstClr val="black"/>
                </a:solidFill>
              </a:rPr>
              <a:t>RMG Copper</a:t>
            </a:r>
            <a:r>
              <a:rPr lang="en-US" sz="1400" dirty="0" smtClean="0">
                <a:solidFill>
                  <a:prstClr val="black"/>
                </a:solidFill>
              </a:rPr>
              <a:t>“–</a:t>
            </a:r>
            <a:r>
              <a:rPr lang="ka-GE" sz="1400" dirty="0" smtClean="0">
                <a:solidFill>
                  <a:prstClr val="black"/>
                </a:solidFill>
              </a:rPr>
              <a:t>ითვის ადმინისტრაციული მიწერილობით განსაზღვრული პირობის შესრულება;</a:t>
            </a:r>
          </a:p>
          <a:p>
            <a:pPr marL="285750" lvl="0" indent="-285750" algn="just">
              <a:lnSpc>
                <a:spcPct val="100000"/>
              </a:lnSpc>
              <a:spcBef>
                <a:spcPts val="600"/>
              </a:spcBef>
              <a:spcAft>
                <a:spcPts val="600"/>
              </a:spcAft>
              <a:buFont typeface="Wingdings" panose="05000000000000000000" pitchFamily="2" charset="2"/>
              <a:buChar char="ü"/>
            </a:pPr>
            <a:r>
              <a:rPr lang="ka-GE" sz="1400" dirty="0" smtClean="0">
                <a:solidFill>
                  <a:prstClr val="black"/>
                </a:solidFill>
              </a:rPr>
              <a:t>წყლის გარემოზე მოსალოდნელი დადებითი ზემოქმედება.</a:t>
            </a:r>
          </a:p>
          <a:p>
            <a:pPr marL="285750" lvl="0" indent="-285750" algn="just">
              <a:lnSpc>
                <a:spcPct val="100000"/>
              </a:lnSpc>
              <a:spcBef>
                <a:spcPts val="600"/>
              </a:spcBef>
              <a:spcAft>
                <a:spcPts val="600"/>
              </a:spcAft>
              <a:buFont typeface="Wingdings" panose="05000000000000000000" pitchFamily="2" charset="2"/>
              <a:buChar char="ü"/>
            </a:pPr>
            <a:endParaRPr lang="en-US" sz="1400" dirty="0">
              <a:solidFill>
                <a:prstClr val="black"/>
              </a:solidFill>
            </a:endParaRPr>
          </a:p>
          <a:p>
            <a:pPr lvl="0" algn="just">
              <a:lnSpc>
                <a:spcPct val="100000"/>
              </a:lnSpc>
              <a:spcBef>
                <a:spcPts val="600"/>
              </a:spcBef>
              <a:spcAft>
                <a:spcPts val="600"/>
              </a:spcAft>
            </a:pPr>
            <a:r>
              <a:rPr lang="ka-GE" sz="1400" dirty="0" smtClean="0">
                <a:solidFill>
                  <a:prstClr val="black"/>
                </a:solidFill>
              </a:rPr>
              <a:t>საქმიანობის </a:t>
            </a:r>
            <a:r>
              <a:rPr lang="ka-GE" sz="1400" dirty="0">
                <a:solidFill>
                  <a:prstClr val="black"/>
                </a:solidFill>
              </a:rPr>
              <a:t>განმახორციელებელი კომპანიის მხრიდან გარემოსდაცვითი ვალდებულებების  შესრულების პირობებში პროექტის განხორციელებით მოსალოდნელი დადებითი მხარეები, </a:t>
            </a:r>
            <a:r>
              <a:rPr lang="ka-GE" sz="1400" dirty="0" smtClean="0">
                <a:solidFill>
                  <a:prstClr val="black"/>
                </a:solidFill>
              </a:rPr>
              <a:t>გაცილებით </a:t>
            </a:r>
            <a:r>
              <a:rPr lang="ka-GE" sz="1400" dirty="0">
                <a:solidFill>
                  <a:prstClr val="black"/>
                </a:solidFill>
              </a:rPr>
              <a:t>საგულისხმო იქნება, ვიდრე გარემოზე მოსალოდნელი ზემოქმედება. შესაბამისად არაქმედების ალტერნატიული ვარიანტი უგულვებელყოფილია.</a:t>
            </a:r>
          </a:p>
        </p:txBody>
      </p:sp>
    </p:spTree>
    <p:extLst>
      <p:ext uri="{BB962C8B-B14F-4D97-AF65-F5344CB8AC3E}">
        <p14:creationId xmlns:p14="http://schemas.microsoft.com/office/powerpoint/2010/main" val="1377842367"/>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43351"/>
            <a:ext cx="9144000" cy="452581"/>
          </a:xfrm>
        </p:spPr>
        <p:txBody>
          <a:bodyPr>
            <a:normAutofit/>
          </a:bodyPr>
          <a:lstStyle/>
          <a:p>
            <a:r>
              <a:rPr lang="ka-GE" sz="1800" b="1" dirty="0" smtClean="0">
                <a:latin typeface="+mn-lt"/>
              </a:rPr>
              <a:t>გამწმენდი </a:t>
            </a:r>
            <a:r>
              <a:rPr lang="ka-GE" sz="1800" b="1" dirty="0">
                <a:latin typeface="+mn-lt"/>
              </a:rPr>
              <a:t>ნაგებობის </a:t>
            </a:r>
            <a:r>
              <a:rPr lang="ka-GE" sz="1800" b="1" dirty="0" smtClean="0">
                <a:latin typeface="+mn-lt"/>
              </a:rPr>
              <a:t>ტექნოლოგიის </a:t>
            </a:r>
            <a:r>
              <a:rPr lang="ka-GE" sz="1800" b="1" dirty="0">
                <a:latin typeface="+mn-lt"/>
              </a:rPr>
              <a:t>ალტერნატიული ვარიანტების განხილვა </a:t>
            </a:r>
            <a:endParaRPr lang="en-US" sz="1800" b="1" dirty="0">
              <a:latin typeface="+mn-lt"/>
            </a:endParaRPr>
          </a:p>
        </p:txBody>
      </p:sp>
      <p:sp>
        <p:nvSpPr>
          <p:cNvPr id="3" name="Subtitle 2"/>
          <p:cNvSpPr>
            <a:spLocks noGrp="1"/>
          </p:cNvSpPr>
          <p:nvPr>
            <p:ph type="subTitle" idx="1"/>
          </p:nvPr>
        </p:nvSpPr>
        <p:spPr>
          <a:xfrm>
            <a:off x="1921164" y="1126835"/>
            <a:ext cx="8543635" cy="4590474"/>
          </a:xfrm>
        </p:spPr>
        <p:txBody>
          <a:bodyPr>
            <a:noAutofit/>
          </a:bodyPr>
          <a:lstStyle/>
          <a:p>
            <a:pPr marL="285750" indent="-285750" algn="just">
              <a:lnSpc>
                <a:spcPct val="100000"/>
              </a:lnSpc>
              <a:spcBef>
                <a:spcPts val="600"/>
              </a:spcBef>
              <a:spcAft>
                <a:spcPts val="600"/>
              </a:spcAft>
              <a:buFont typeface="Wingdings" panose="05000000000000000000" pitchFamily="2" charset="2"/>
              <a:buChar char="v"/>
            </a:pPr>
            <a:r>
              <a:rPr lang="ka-GE" sz="1400" b="1" i="1" dirty="0" smtClean="0"/>
              <a:t>არსებული მეთოდი </a:t>
            </a:r>
          </a:p>
          <a:p>
            <a:pPr algn="just">
              <a:lnSpc>
                <a:spcPct val="100000"/>
              </a:lnSpc>
              <a:spcBef>
                <a:spcPts val="600"/>
              </a:spcBef>
              <a:spcAft>
                <a:spcPts val="600"/>
              </a:spcAft>
            </a:pPr>
            <a:r>
              <a:rPr lang="ka-GE" sz="1400" dirty="0" smtClean="0"/>
              <a:t>მსოფლიოში </a:t>
            </a:r>
            <a:r>
              <a:rPr lang="ka-GE" sz="1400" dirty="0"/>
              <a:t>არსებობს წყლის ქიმიური გაწმენდის (ნეიტრალიზაციის) დაპატენტებული მეთოდი, რომელიც მოიცავს ნეიტრალიზაციის პროცესს, მემბრანულ ფილტრებსა და უკუოსმოსის გამოყენებას</a:t>
            </a:r>
            <a:r>
              <a:rPr lang="ka-GE" sz="1400" dirty="0" smtClean="0"/>
              <a:t>.</a:t>
            </a:r>
          </a:p>
          <a:p>
            <a:pPr algn="just">
              <a:lnSpc>
                <a:spcPct val="100000"/>
              </a:lnSpc>
              <a:spcBef>
                <a:spcPts val="600"/>
              </a:spcBef>
              <a:spcAft>
                <a:spcPts val="600"/>
              </a:spcAft>
            </a:pPr>
            <a:endParaRPr lang="ka-GE" sz="1400" dirty="0" smtClean="0"/>
          </a:p>
          <a:p>
            <a:pPr marL="285750" indent="-285750" algn="just">
              <a:lnSpc>
                <a:spcPct val="100000"/>
              </a:lnSpc>
              <a:spcBef>
                <a:spcPts val="600"/>
              </a:spcBef>
              <a:spcAft>
                <a:spcPts val="600"/>
              </a:spcAft>
              <a:buFont typeface="Wingdings" panose="05000000000000000000" pitchFamily="2" charset="2"/>
              <a:buChar char="v"/>
            </a:pPr>
            <a:r>
              <a:rPr lang="ka-GE" sz="1400" b="1" i="1" dirty="0" smtClean="0"/>
              <a:t>კომპანიის მიერ შერჩეული მეთოდი</a:t>
            </a:r>
            <a:endParaRPr lang="ka-GE" sz="1400" b="1" i="1" dirty="0"/>
          </a:p>
          <a:p>
            <a:pPr algn="just">
              <a:lnSpc>
                <a:spcPct val="100000"/>
              </a:lnSpc>
              <a:spcBef>
                <a:spcPts val="600"/>
              </a:spcBef>
              <a:spcAft>
                <a:spcPts val="600"/>
              </a:spcAft>
            </a:pPr>
            <a:r>
              <a:rPr lang="ka-GE" sz="1400" dirty="0" smtClean="0"/>
              <a:t>კოპმანიის მიერ ჩატარებული საერთაშორისო ტენდერის საფუძველზე გამოვლინდა გამარჯვებული კომპანია, რომელიც გამოიყენებს წყლის </a:t>
            </a:r>
            <a:r>
              <a:rPr lang="ka-GE" sz="1400" dirty="0"/>
              <a:t>გაწმენდის ინოვაციურ მეთოდს კერამიკული მემბრანიანი ფილტრების გამოყენებითა და უკუოსმოსის გარეშე</a:t>
            </a:r>
            <a:r>
              <a:rPr lang="ka-GE" sz="1400" dirty="0" smtClean="0"/>
              <a:t>.</a:t>
            </a:r>
          </a:p>
          <a:p>
            <a:pPr algn="just">
              <a:lnSpc>
                <a:spcPct val="100000"/>
              </a:lnSpc>
              <a:spcBef>
                <a:spcPts val="600"/>
              </a:spcBef>
              <a:spcAft>
                <a:spcPts val="600"/>
              </a:spcAft>
            </a:pPr>
            <a:r>
              <a:rPr lang="ka-GE" sz="1400" b="1" dirty="0" smtClean="0"/>
              <a:t>შედარებითი ანალიზებით დადგენილი უპირატესობები:</a:t>
            </a:r>
          </a:p>
          <a:p>
            <a:pPr marL="285750" indent="-285750" algn="just">
              <a:lnSpc>
                <a:spcPct val="100000"/>
              </a:lnSpc>
              <a:spcBef>
                <a:spcPts val="0"/>
              </a:spcBef>
              <a:buFont typeface="Wingdings" panose="05000000000000000000" pitchFamily="2" charset="2"/>
              <a:buChar char="ü"/>
            </a:pPr>
            <a:r>
              <a:rPr lang="ka-GE" sz="1400" dirty="0" smtClean="0"/>
              <a:t>საჭიროებს გაცილებით ნაკლებ ენერგიას</a:t>
            </a:r>
          </a:p>
          <a:p>
            <a:pPr marL="285750" indent="-285750" algn="just">
              <a:lnSpc>
                <a:spcPct val="100000"/>
              </a:lnSpc>
              <a:spcBef>
                <a:spcPts val="0"/>
              </a:spcBef>
              <a:buFont typeface="Wingdings" panose="05000000000000000000" pitchFamily="2" charset="2"/>
              <a:buChar char="ü"/>
            </a:pPr>
            <a:r>
              <a:rPr lang="ka-GE" sz="1400" dirty="0" smtClean="0"/>
              <a:t>მარტივი მართვის სისტემა</a:t>
            </a:r>
          </a:p>
          <a:p>
            <a:pPr marL="285750" indent="-285750" algn="just">
              <a:lnSpc>
                <a:spcPct val="100000"/>
              </a:lnSpc>
              <a:spcBef>
                <a:spcPts val="0"/>
              </a:spcBef>
              <a:buFont typeface="Wingdings" panose="05000000000000000000" pitchFamily="2" charset="2"/>
              <a:buChar char="ü"/>
            </a:pPr>
            <a:r>
              <a:rPr lang="ka-GE" sz="1400" dirty="0" smtClean="0"/>
              <a:t>ნაკლები ქიმირი დანამატების გამოყენება</a:t>
            </a:r>
            <a:endParaRPr lang="ka-GE" sz="1400" dirty="0"/>
          </a:p>
          <a:p>
            <a:pPr algn="just">
              <a:lnSpc>
                <a:spcPct val="100000"/>
              </a:lnSpc>
              <a:spcBef>
                <a:spcPts val="600"/>
              </a:spcBef>
              <a:spcAft>
                <a:spcPts val="600"/>
              </a:spcAft>
            </a:pPr>
            <a:endParaRPr lang="ka-GE" sz="1400" dirty="0" smtClean="0"/>
          </a:p>
          <a:p>
            <a:pPr algn="just">
              <a:lnSpc>
                <a:spcPct val="100000"/>
              </a:lnSpc>
              <a:spcBef>
                <a:spcPts val="600"/>
              </a:spcBef>
              <a:spcAft>
                <a:spcPts val="600"/>
              </a:spcAft>
            </a:pPr>
            <a:r>
              <a:rPr lang="ka-GE" sz="1400" dirty="0" smtClean="0"/>
              <a:t>შესაბამისად </a:t>
            </a:r>
            <a:r>
              <a:rPr lang="ka-GE" sz="1400" dirty="0"/>
              <a:t>გარემოზე მიყენებული ნეგატიური გავლენა გაცილებით ბევრად მცირეა პირველ ალტერნატივასთან შედარებით, ამიტომ მიზანშეწონილად იქნა მიჩნეული მეორე ვარიანტის განხორციელება.</a:t>
            </a:r>
          </a:p>
          <a:p>
            <a:pPr algn="just">
              <a:lnSpc>
                <a:spcPct val="100000"/>
              </a:lnSpc>
              <a:spcBef>
                <a:spcPts val="600"/>
              </a:spcBef>
              <a:spcAft>
                <a:spcPts val="600"/>
              </a:spcAft>
            </a:pPr>
            <a:endParaRPr lang="ka-GE" sz="1400" dirty="0"/>
          </a:p>
          <a:p>
            <a:pPr algn="just">
              <a:lnSpc>
                <a:spcPct val="100000"/>
              </a:lnSpc>
              <a:spcBef>
                <a:spcPts val="600"/>
              </a:spcBef>
              <a:spcAft>
                <a:spcPts val="600"/>
              </a:spcAft>
            </a:pPr>
            <a:endParaRPr lang="ka-GE" sz="1400" dirty="0">
              <a:latin typeface="Sylfaen" panose="010A0502050306030303" pitchFamily="18" charset="0"/>
            </a:endParaRPr>
          </a:p>
        </p:txBody>
      </p:sp>
    </p:spTree>
    <p:extLst>
      <p:ext uri="{BB962C8B-B14F-4D97-AF65-F5344CB8AC3E}">
        <p14:creationId xmlns:p14="http://schemas.microsoft.com/office/powerpoint/2010/main" val="3216449151"/>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43351"/>
            <a:ext cx="9144000" cy="452581"/>
          </a:xfrm>
        </p:spPr>
        <p:txBody>
          <a:bodyPr>
            <a:normAutofit/>
          </a:bodyPr>
          <a:lstStyle/>
          <a:p>
            <a:r>
              <a:rPr lang="ka-GE" sz="1800" b="1" dirty="0">
                <a:solidFill>
                  <a:prstClr val="black"/>
                </a:solidFill>
              </a:rPr>
              <a:t>გამწმენდი ნაგებობების განთავსების ადგილმდებარეობის ალტერნატივები</a:t>
            </a:r>
            <a:endParaRPr lang="en-US" sz="1800" b="1" dirty="0">
              <a:latin typeface="+mn-lt"/>
            </a:endParaRPr>
          </a:p>
        </p:txBody>
      </p:sp>
      <p:sp>
        <p:nvSpPr>
          <p:cNvPr id="3" name="Subtitle 2"/>
          <p:cNvSpPr>
            <a:spLocks noGrp="1"/>
          </p:cNvSpPr>
          <p:nvPr>
            <p:ph type="subTitle" idx="1"/>
          </p:nvPr>
        </p:nvSpPr>
        <p:spPr>
          <a:xfrm>
            <a:off x="1524001" y="1182254"/>
            <a:ext cx="9033164" cy="4608945"/>
          </a:xfrm>
        </p:spPr>
        <p:txBody>
          <a:bodyPr>
            <a:noAutofit/>
          </a:bodyPr>
          <a:lstStyle/>
          <a:p>
            <a:pPr algn="just">
              <a:lnSpc>
                <a:spcPct val="100000"/>
              </a:lnSpc>
              <a:spcBef>
                <a:spcPts val="600"/>
              </a:spcBef>
              <a:spcAft>
                <a:spcPts val="600"/>
              </a:spcAft>
            </a:pPr>
            <a:endParaRPr lang="ka-GE" sz="1400" dirty="0">
              <a:latin typeface="Sylfaen" panose="010A0502050306030303"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128624821"/>
              </p:ext>
            </p:extLst>
          </p:nvPr>
        </p:nvGraphicFramePr>
        <p:xfrm>
          <a:off x="722810" y="1053736"/>
          <a:ext cx="10189030" cy="5050972"/>
        </p:xfrm>
        <a:graphic>
          <a:graphicData uri="http://schemas.openxmlformats.org/drawingml/2006/table">
            <a:tbl>
              <a:tblPr firstRow="1" bandRow="1">
                <a:tableStyleId>{5C22544A-7EE6-4342-B048-85BDC9FD1C3A}</a:tableStyleId>
              </a:tblPr>
              <a:tblGrid>
                <a:gridCol w="1960445">
                  <a:extLst>
                    <a:ext uri="{9D8B030D-6E8A-4147-A177-3AD203B41FA5}">
                      <a16:colId xmlns:a16="http://schemas.microsoft.com/office/drawing/2014/main" val="960544108"/>
                    </a:ext>
                  </a:extLst>
                </a:gridCol>
                <a:gridCol w="2170004">
                  <a:extLst>
                    <a:ext uri="{9D8B030D-6E8A-4147-A177-3AD203B41FA5}">
                      <a16:colId xmlns:a16="http://schemas.microsoft.com/office/drawing/2014/main" val="3673131331"/>
                    </a:ext>
                  </a:extLst>
                </a:gridCol>
                <a:gridCol w="2069647">
                  <a:extLst>
                    <a:ext uri="{9D8B030D-6E8A-4147-A177-3AD203B41FA5}">
                      <a16:colId xmlns:a16="http://schemas.microsoft.com/office/drawing/2014/main" val="3843703145"/>
                    </a:ext>
                  </a:extLst>
                </a:gridCol>
                <a:gridCol w="3988934">
                  <a:extLst>
                    <a:ext uri="{9D8B030D-6E8A-4147-A177-3AD203B41FA5}">
                      <a16:colId xmlns:a16="http://schemas.microsoft.com/office/drawing/2014/main" val="235954904"/>
                    </a:ext>
                  </a:extLst>
                </a:gridCol>
              </a:tblGrid>
              <a:tr h="598497">
                <a:tc>
                  <a:txBody>
                    <a:bodyPr/>
                    <a:lstStyle/>
                    <a:p>
                      <a:pPr algn="ctr"/>
                      <a:r>
                        <a:rPr lang="ka-GE" sz="1000" b="1" dirty="0" smtClean="0">
                          <a:solidFill>
                            <a:schemeClr val="tx1"/>
                          </a:solidFill>
                          <a:latin typeface="Sylfaen" panose="010A0502050306030303" pitchFamily="18" charset="0"/>
                        </a:rPr>
                        <a:t>დაბინძურების</a:t>
                      </a:r>
                    </a:p>
                    <a:p>
                      <a:pPr algn="ctr"/>
                      <a:r>
                        <a:rPr lang="ka-GE" sz="1000" b="1" baseline="0" dirty="0" smtClean="0">
                          <a:solidFill>
                            <a:schemeClr val="tx1"/>
                          </a:solidFill>
                          <a:latin typeface="Sylfaen" panose="010A0502050306030303" pitchFamily="18" charset="0"/>
                        </a:rPr>
                        <a:t> წყარო</a:t>
                      </a:r>
                      <a:endParaRPr lang="en-US" sz="1000" b="1" dirty="0">
                        <a:solidFill>
                          <a:schemeClr val="tx1"/>
                        </a:solidFill>
                        <a:latin typeface="Sylfaen" panose="010A0502050306030303" pitchFamily="18" charset="0"/>
                      </a:endParaRPr>
                    </a:p>
                  </a:txBody>
                  <a:tcPr anchor="ctr">
                    <a:solidFill>
                      <a:schemeClr val="accent4">
                        <a:lumMod val="20000"/>
                        <a:lumOff val="80000"/>
                      </a:schemeClr>
                    </a:solidFill>
                  </a:tcPr>
                </a:tc>
                <a:tc>
                  <a:txBody>
                    <a:bodyPr/>
                    <a:lstStyle/>
                    <a:p>
                      <a:pPr algn="ctr"/>
                      <a:r>
                        <a:rPr lang="ka-GE" sz="1000" b="1" dirty="0" smtClean="0">
                          <a:solidFill>
                            <a:schemeClr val="tx1"/>
                          </a:solidFill>
                          <a:latin typeface="Sylfaen" panose="010A0502050306030303" pitchFamily="18" charset="0"/>
                        </a:rPr>
                        <a:t>დაბინძურების </a:t>
                      </a:r>
                    </a:p>
                    <a:p>
                      <a:pPr algn="ctr"/>
                      <a:r>
                        <a:rPr lang="ka-GE" sz="1000" b="1" dirty="0" smtClean="0">
                          <a:solidFill>
                            <a:schemeClr val="tx1"/>
                          </a:solidFill>
                          <a:latin typeface="Sylfaen" panose="010A0502050306030303" pitchFamily="18" charset="0"/>
                        </a:rPr>
                        <a:t>კერა</a:t>
                      </a:r>
                      <a:endParaRPr lang="en-US" sz="1000" b="1" dirty="0">
                        <a:solidFill>
                          <a:schemeClr val="tx1"/>
                        </a:solidFill>
                        <a:latin typeface="Sylfaen" panose="010A0502050306030303" pitchFamily="18" charset="0"/>
                      </a:endParaRPr>
                    </a:p>
                  </a:txBody>
                  <a:tcPr anchor="ctr">
                    <a:solidFill>
                      <a:schemeClr val="accent4">
                        <a:lumMod val="20000"/>
                        <a:lumOff val="80000"/>
                      </a:schemeClr>
                    </a:solidFill>
                  </a:tcPr>
                </a:tc>
                <a:tc>
                  <a:txBody>
                    <a:bodyPr/>
                    <a:lstStyle/>
                    <a:p>
                      <a:pPr algn="ctr"/>
                      <a:r>
                        <a:rPr lang="ka-GE" sz="1000" b="1" dirty="0" smtClean="0">
                          <a:solidFill>
                            <a:schemeClr val="tx1"/>
                          </a:solidFill>
                          <a:latin typeface="Sylfaen" panose="010A0502050306030303" pitchFamily="18" charset="0"/>
                        </a:rPr>
                        <a:t>დრენირებული</a:t>
                      </a:r>
                      <a:r>
                        <a:rPr lang="ka-GE" sz="1000" b="1" baseline="0" dirty="0" smtClean="0">
                          <a:solidFill>
                            <a:schemeClr val="tx1"/>
                          </a:solidFill>
                          <a:latin typeface="Sylfaen" panose="010A0502050306030303" pitchFamily="18" charset="0"/>
                        </a:rPr>
                        <a:t> წყლის გაწმენდის აუცილებლობა</a:t>
                      </a:r>
                      <a:endParaRPr lang="en-US" sz="1000" b="1" dirty="0">
                        <a:solidFill>
                          <a:schemeClr val="tx1"/>
                        </a:solidFill>
                        <a:latin typeface="Sylfaen" panose="010A0502050306030303" pitchFamily="18" charset="0"/>
                      </a:endParaRPr>
                    </a:p>
                  </a:txBody>
                  <a:tcPr anchor="ctr">
                    <a:solidFill>
                      <a:schemeClr val="accent4">
                        <a:lumMod val="20000"/>
                        <a:lumOff val="80000"/>
                      </a:schemeClr>
                    </a:solidFill>
                  </a:tcPr>
                </a:tc>
                <a:tc>
                  <a:txBody>
                    <a:bodyPr/>
                    <a:lstStyle/>
                    <a:p>
                      <a:pPr algn="ctr"/>
                      <a:r>
                        <a:rPr lang="ka-GE" sz="1000" b="1" dirty="0" smtClean="0">
                          <a:solidFill>
                            <a:schemeClr val="tx1"/>
                          </a:solidFill>
                          <a:latin typeface="Sylfaen" panose="010A0502050306030303" pitchFamily="18" charset="0"/>
                        </a:rPr>
                        <a:t>დრენირებული წყლის გაწმენდის ან</a:t>
                      </a:r>
                      <a:r>
                        <a:rPr lang="ka-GE" sz="1000" b="1" baseline="0" dirty="0" smtClean="0">
                          <a:solidFill>
                            <a:schemeClr val="tx1"/>
                          </a:solidFill>
                          <a:latin typeface="Sylfaen" panose="010A0502050306030303" pitchFamily="18" charset="0"/>
                        </a:rPr>
                        <a:t> </a:t>
                      </a:r>
                      <a:r>
                        <a:rPr lang="ka-GE" sz="1000" b="1" dirty="0" smtClean="0">
                          <a:solidFill>
                            <a:schemeClr val="tx1"/>
                          </a:solidFill>
                          <a:latin typeface="Sylfaen" panose="010A0502050306030303" pitchFamily="18" charset="0"/>
                        </a:rPr>
                        <a:t>გამოყენების</a:t>
                      </a:r>
                      <a:r>
                        <a:rPr lang="ka-GE" sz="1000" b="1" baseline="0" dirty="0" smtClean="0">
                          <a:solidFill>
                            <a:schemeClr val="tx1"/>
                          </a:solidFill>
                          <a:latin typeface="Sylfaen" panose="010A0502050306030303" pitchFamily="18" charset="0"/>
                        </a:rPr>
                        <a:t> პროცესის აღწერა</a:t>
                      </a:r>
                      <a:endParaRPr lang="en-US" sz="1000" b="1" dirty="0">
                        <a:solidFill>
                          <a:schemeClr val="tx1"/>
                        </a:solidFill>
                        <a:latin typeface="Sylfaen" panose="010A0502050306030303" pitchFamily="18" charset="0"/>
                      </a:endParaRPr>
                    </a:p>
                  </a:txBody>
                  <a:tcPr anchor="ctr">
                    <a:solidFill>
                      <a:schemeClr val="accent4">
                        <a:lumMod val="20000"/>
                        <a:lumOff val="80000"/>
                      </a:schemeClr>
                    </a:solidFill>
                  </a:tcPr>
                </a:tc>
                <a:extLst>
                  <a:ext uri="{0D108BD9-81ED-4DB2-BD59-A6C34878D82A}">
                    <a16:rowId xmlns:a16="http://schemas.microsoft.com/office/drawing/2014/main" val="2247788570"/>
                  </a:ext>
                </a:extLst>
              </a:tr>
              <a:tr h="1133092">
                <a:tc>
                  <a:txBody>
                    <a:bodyPr/>
                    <a:lstStyle/>
                    <a:p>
                      <a:r>
                        <a:rPr lang="ka-GE" sz="1000" b="1" dirty="0" smtClean="0">
                          <a:latin typeface="Sylfaen" panose="010A0502050306030303" pitchFamily="18" charset="0"/>
                        </a:rPr>
                        <a:t>სანაყარო</a:t>
                      </a:r>
                      <a:r>
                        <a:rPr lang="ka-GE" sz="1000" b="1" baseline="0" dirty="0" smtClean="0">
                          <a:latin typeface="Sylfaen" panose="010A0502050306030303" pitchFamily="18" charset="0"/>
                        </a:rPr>
                        <a:t> N1</a:t>
                      </a:r>
                      <a:endParaRPr lang="en-US" sz="1000" b="1" dirty="0">
                        <a:latin typeface="Sylfaen" panose="010A0502050306030303" pitchFamily="18" charset="0"/>
                      </a:endParaRPr>
                    </a:p>
                  </a:txBody>
                  <a:tcPr>
                    <a:solidFill>
                      <a:schemeClr val="accent4">
                        <a:lumMod val="20000"/>
                        <a:lumOff val="80000"/>
                      </a:schemeClr>
                    </a:solidFill>
                  </a:tcPr>
                </a:tc>
                <a:tc>
                  <a:txBody>
                    <a:bodyPr/>
                    <a:lstStyle/>
                    <a:p>
                      <a:r>
                        <a:rPr lang="ka-GE" sz="1000" dirty="0" smtClean="0">
                          <a:latin typeface="Sylfaen" panose="010A0502050306030303" pitchFamily="18" charset="0"/>
                        </a:rPr>
                        <a:t>მდ. კაზრეთულა</a:t>
                      </a:r>
                      <a:r>
                        <a:rPr lang="ka-GE" sz="1000" baseline="0" dirty="0" smtClean="0">
                          <a:latin typeface="Sylfaen" panose="010A0502050306030303" pitchFamily="18" charset="0"/>
                        </a:rPr>
                        <a:t> </a:t>
                      </a:r>
                    </a:p>
                    <a:p>
                      <a:r>
                        <a:rPr lang="ka-GE" sz="1000" dirty="0" smtClean="0">
                          <a:latin typeface="Sylfaen" panose="010A0502050306030303" pitchFamily="18" charset="0"/>
                        </a:rPr>
                        <a:t> შემდგომ მდ. მაშავერა</a:t>
                      </a:r>
                      <a:endParaRPr lang="en-US" sz="1000" dirty="0">
                        <a:latin typeface="Sylfaen" panose="010A0502050306030303" pitchFamily="18" charset="0"/>
                      </a:endParaRPr>
                    </a:p>
                  </a:txBody>
                  <a:tcPr>
                    <a:solidFill>
                      <a:schemeClr val="accent4">
                        <a:lumMod val="20000"/>
                        <a:lumOff val="80000"/>
                      </a:schemeClr>
                    </a:solidFill>
                  </a:tcPr>
                </a:tc>
                <a:tc>
                  <a:txBody>
                    <a:bodyPr/>
                    <a:lstStyle/>
                    <a:p>
                      <a:pPr algn="ctr"/>
                      <a:r>
                        <a:rPr lang="ka-GE" sz="1000" b="1" dirty="0" smtClean="0">
                          <a:latin typeface="Sylfaen" panose="010A0502050306030303" pitchFamily="18" charset="0"/>
                        </a:rPr>
                        <a:t>არა</a:t>
                      </a:r>
                      <a:endParaRPr lang="en-US" sz="1000" b="1" dirty="0">
                        <a:latin typeface="Sylfaen" panose="010A0502050306030303" pitchFamily="18" charset="0"/>
                      </a:endParaRPr>
                    </a:p>
                  </a:txBody>
                  <a:tcPr>
                    <a:solidFill>
                      <a:schemeClr val="accent4">
                        <a:lumMod val="20000"/>
                        <a:lumOff val="80000"/>
                      </a:schemeClr>
                    </a:solidFill>
                  </a:tcPr>
                </a:tc>
                <a:tc>
                  <a:txBody>
                    <a:bodyPr/>
                    <a:lstStyle/>
                    <a:p>
                      <a:pPr algn="just"/>
                      <a:r>
                        <a:rPr lang="ka-GE" sz="1000" dirty="0" smtClean="0">
                          <a:latin typeface="Sylfaen" panose="010A0502050306030303" pitchFamily="18" charset="0"/>
                        </a:rPr>
                        <a:t>წყლის ქიმიური შემადგენლობიდან გამომდინარე, მოხდება წყლის გადანაწილება არსებული 50 000 მ</a:t>
                      </a:r>
                      <a:r>
                        <a:rPr kumimoji="0" lang="ka-GE" sz="1000" b="0" i="0" u="none" strike="noStrike" kern="1200" cap="none" spc="0" normalizeH="0" baseline="0" noProof="0" dirty="0" smtClean="0">
                          <a:ln>
                            <a:noFill/>
                          </a:ln>
                          <a:solidFill>
                            <a:prstClr val="black"/>
                          </a:solidFill>
                          <a:effectLst/>
                          <a:uLnTx/>
                          <a:uFillTx/>
                          <a:latin typeface="Sylfaen" panose="010A0502050306030303" pitchFamily="18" charset="0"/>
                          <a:ea typeface="+mn-ea"/>
                          <a:cs typeface="+mn-cs"/>
                        </a:rPr>
                        <a:t>³</a:t>
                      </a:r>
                      <a:r>
                        <a:rPr lang="ka-GE" sz="1000" dirty="0" smtClean="0">
                          <a:latin typeface="Sylfaen" panose="010A0502050306030303" pitchFamily="18" charset="0"/>
                        </a:rPr>
                        <a:t> მოცულობის ავზში ან (საჭიროების შემთხვევაში) მდ. კაზრეთულას ქვედა წელში მოწყობილ სალექარების კასკადში (საიდანაც ის შემდგომ მოხვდება ქიმიურ გამწმენდ ნაგებობაში). </a:t>
                      </a:r>
                      <a:endParaRPr lang="en-US" sz="1000" dirty="0">
                        <a:latin typeface="Sylfaen" panose="010A0502050306030303" pitchFamily="18" charset="0"/>
                      </a:endParaRPr>
                    </a:p>
                  </a:txBody>
                  <a:tcPr>
                    <a:solidFill>
                      <a:schemeClr val="accent4">
                        <a:lumMod val="20000"/>
                        <a:lumOff val="80000"/>
                      </a:schemeClr>
                    </a:solidFill>
                  </a:tcPr>
                </a:tc>
                <a:extLst>
                  <a:ext uri="{0D108BD9-81ED-4DB2-BD59-A6C34878D82A}">
                    <a16:rowId xmlns:a16="http://schemas.microsoft.com/office/drawing/2014/main" val="3727169854"/>
                  </a:ext>
                </a:extLst>
              </a:tr>
              <a:tr h="1599248">
                <a:tc>
                  <a:txBody>
                    <a:bodyPr/>
                    <a:lstStyle/>
                    <a:p>
                      <a:pPr marL="0" marR="0" indent="0" algn="l" defTabSz="914423" rtl="0" eaLnBrk="1" fontAlgn="auto" latinLnBrk="0" hangingPunct="1">
                        <a:lnSpc>
                          <a:spcPct val="100000"/>
                        </a:lnSpc>
                        <a:spcBef>
                          <a:spcPts val="0"/>
                        </a:spcBef>
                        <a:spcAft>
                          <a:spcPts val="0"/>
                        </a:spcAft>
                        <a:buClrTx/>
                        <a:buSzTx/>
                        <a:buFontTx/>
                        <a:buNone/>
                        <a:tabLst/>
                        <a:defRPr/>
                      </a:pPr>
                      <a:r>
                        <a:rPr lang="ka-GE" sz="1000" b="1" dirty="0" smtClean="0">
                          <a:latin typeface="Sylfaen" panose="010A0502050306030303" pitchFamily="18" charset="0"/>
                        </a:rPr>
                        <a:t>სანაყარო</a:t>
                      </a:r>
                      <a:r>
                        <a:rPr lang="ka-GE" sz="1000" b="1" baseline="0" dirty="0" smtClean="0">
                          <a:latin typeface="Sylfaen" panose="010A0502050306030303" pitchFamily="18" charset="0"/>
                        </a:rPr>
                        <a:t> N2</a:t>
                      </a:r>
                      <a:endParaRPr lang="en-US" sz="1000" b="1" dirty="0" smtClean="0">
                        <a:latin typeface="Sylfaen" panose="010A0502050306030303" pitchFamily="18" charset="0"/>
                      </a:endParaRPr>
                    </a:p>
                  </a:txBody>
                  <a:tcPr>
                    <a:solidFill>
                      <a:schemeClr val="accent4">
                        <a:lumMod val="20000"/>
                        <a:lumOff val="80000"/>
                      </a:schemeClr>
                    </a:solidFill>
                  </a:tcPr>
                </a:tc>
                <a:tc>
                  <a:txBody>
                    <a:bodyPr/>
                    <a:lstStyle/>
                    <a:p>
                      <a:pPr marL="0" marR="0" indent="0" algn="l" defTabSz="914423" rtl="0" eaLnBrk="1" fontAlgn="auto" latinLnBrk="0" hangingPunct="1">
                        <a:lnSpc>
                          <a:spcPct val="100000"/>
                        </a:lnSpc>
                        <a:spcBef>
                          <a:spcPts val="0"/>
                        </a:spcBef>
                        <a:spcAft>
                          <a:spcPts val="0"/>
                        </a:spcAft>
                        <a:buClrTx/>
                        <a:buSzTx/>
                        <a:buFontTx/>
                        <a:buNone/>
                        <a:tabLst/>
                        <a:defRPr/>
                      </a:pPr>
                      <a:r>
                        <a:rPr lang="ka-GE" sz="1000" dirty="0" smtClean="0">
                          <a:latin typeface="Sylfaen" panose="010A0502050306030303" pitchFamily="18" charset="0"/>
                        </a:rPr>
                        <a:t>მდ. კაზრეთულა</a:t>
                      </a:r>
                      <a:r>
                        <a:rPr lang="ka-GE" sz="1000" baseline="0" dirty="0" smtClean="0">
                          <a:latin typeface="Sylfaen" panose="010A0502050306030303" pitchFamily="18" charset="0"/>
                        </a:rPr>
                        <a:t> </a:t>
                      </a:r>
                      <a:r>
                        <a:rPr lang="ka-GE" sz="1000" dirty="0" smtClean="0">
                          <a:latin typeface="Sylfaen" panose="010A0502050306030303" pitchFamily="18" charset="0"/>
                        </a:rPr>
                        <a:t> </a:t>
                      </a:r>
                    </a:p>
                    <a:p>
                      <a:pPr marL="0" marR="0" indent="0" algn="l" defTabSz="914423" rtl="0" eaLnBrk="1" fontAlgn="auto" latinLnBrk="0" hangingPunct="1">
                        <a:lnSpc>
                          <a:spcPct val="100000"/>
                        </a:lnSpc>
                        <a:spcBef>
                          <a:spcPts val="0"/>
                        </a:spcBef>
                        <a:spcAft>
                          <a:spcPts val="0"/>
                        </a:spcAft>
                        <a:buClrTx/>
                        <a:buSzTx/>
                        <a:buFontTx/>
                        <a:buNone/>
                        <a:tabLst/>
                        <a:defRPr/>
                      </a:pPr>
                      <a:r>
                        <a:rPr lang="ka-GE" sz="1000" dirty="0" smtClean="0">
                          <a:latin typeface="Sylfaen" panose="010A0502050306030303" pitchFamily="18" charset="0"/>
                        </a:rPr>
                        <a:t>შემდგომ მდ. მაშავერა </a:t>
                      </a:r>
                    </a:p>
                    <a:p>
                      <a:endParaRPr lang="en-US" sz="1000" dirty="0">
                        <a:latin typeface="Sylfaen" panose="010A0502050306030303" pitchFamily="18" charset="0"/>
                      </a:endParaRPr>
                    </a:p>
                  </a:txBody>
                  <a:tcPr>
                    <a:solidFill>
                      <a:schemeClr val="accent4">
                        <a:lumMod val="20000"/>
                        <a:lumOff val="80000"/>
                      </a:schemeClr>
                    </a:solidFill>
                  </a:tcPr>
                </a:tc>
                <a:tc>
                  <a:txBody>
                    <a:bodyPr/>
                    <a:lstStyle/>
                    <a:p>
                      <a:pPr algn="ctr"/>
                      <a:r>
                        <a:rPr lang="ka-GE" sz="1000" b="1" dirty="0" smtClean="0">
                          <a:latin typeface="Sylfaen" panose="010A0502050306030303" pitchFamily="18" charset="0"/>
                        </a:rPr>
                        <a:t>დიახ</a:t>
                      </a:r>
                      <a:endParaRPr lang="en-US" sz="1000" b="1" dirty="0">
                        <a:latin typeface="Sylfaen" panose="010A0502050306030303" pitchFamily="18" charset="0"/>
                      </a:endParaRPr>
                    </a:p>
                  </a:txBody>
                  <a:tcPr>
                    <a:solidFill>
                      <a:schemeClr val="accent4">
                        <a:lumMod val="20000"/>
                        <a:lumOff val="80000"/>
                      </a:schemeClr>
                    </a:solidFill>
                  </a:tcPr>
                </a:tc>
                <a:tc>
                  <a:txBody>
                    <a:bodyPr/>
                    <a:lstStyle/>
                    <a:p>
                      <a:pPr algn="just"/>
                      <a:r>
                        <a:rPr lang="ka-GE" sz="1000" dirty="0" smtClean="0">
                          <a:latin typeface="+mn-lt"/>
                        </a:rPr>
                        <a:t>მე-2 სანაყაროდან დრენირებული წყალი შეიკრიბება კაზრეთულას ხეობაში და სალექარ კასკადში. კასკადში დაგროვილი წყლის ხარისხზე დადგენილი მონიტორინგის (კვლევის) შედეგებზე დაყრდნობით განისაზღვრა, რომ მხოლოდ კირის საშუალებით წყლის განეიტრალება არ არის საკმარისი ღონისძიება, განსაკუთრებით ძლიერი წვიმების დროს, </a:t>
                      </a:r>
                      <a:r>
                        <a:rPr lang="ka-GE" sz="1000" i="0" dirty="0" smtClean="0">
                          <a:latin typeface="+mn-lt"/>
                        </a:rPr>
                        <a:t>აღნიშნულიდან გამომდინარე განისაზღვრა ქიმიური გამწმენდი ნაგებობის მოწყობის აუცილებლობა.</a:t>
                      </a:r>
                      <a:endParaRPr lang="en-US" sz="1000" i="0" dirty="0">
                        <a:latin typeface="Sylfaen" panose="010A0502050306030303" pitchFamily="18" charset="0"/>
                      </a:endParaRPr>
                    </a:p>
                  </a:txBody>
                  <a:tcPr>
                    <a:solidFill>
                      <a:schemeClr val="accent4">
                        <a:lumMod val="20000"/>
                        <a:lumOff val="80000"/>
                      </a:schemeClr>
                    </a:solidFill>
                  </a:tcPr>
                </a:tc>
                <a:extLst>
                  <a:ext uri="{0D108BD9-81ED-4DB2-BD59-A6C34878D82A}">
                    <a16:rowId xmlns:a16="http://schemas.microsoft.com/office/drawing/2014/main" val="362705243"/>
                  </a:ext>
                </a:extLst>
              </a:tr>
              <a:tr h="775747">
                <a:tc>
                  <a:txBody>
                    <a:bodyPr/>
                    <a:lstStyle/>
                    <a:p>
                      <a:pPr marL="0" marR="0" indent="0" algn="l" defTabSz="914423" rtl="0" eaLnBrk="1" fontAlgn="auto" latinLnBrk="0" hangingPunct="1">
                        <a:lnSpc>
                          <a:spcPct val="100000"/>
                        </a:lnSpc>
                        <a:spcBef>
                          <a:spcPts val="0"/>
                        </a:spcBef>
                        <a:spcAft>
                          <a:spcPts val="0"/>
                        </a:spcAft>
                        <a:buClrTx/>
                        <a:buSzTx/>
                        <a:buFontTx/>
                        <a:buNone/>
                        <a:tabLst/>
                        <a:defRPr/>
                      </a:pPr>
                      <a:r>
                        <a:rPr lang="ka-GE" sz="1000" b="1" dirty="0" smtClean="0">
                          <a:latin typeface="Sylfaen" panose="010A0502050306030303" pitchFamily="18" charset="0"/>
                        </a:rPr>
                        <a:t>სანაყარო</a:t>
                      </a:r>
                      <a:r>
                        <a:rPr lang="ka-GE" sz="1000" b="1" baseline="0" dirty="0" smtClean="0">
                          <a:latin typeface="Sylfaen" panose="010A0502050306030303" pitchFamily="18" charset="0"/>
                        </a:rPr>
                        <a:t> N3</a:t>
                      </a:r>
                      <a:endParaRPr lang="en-US" sz="1000" b="1" dirty="0" smtClean="0">
                        <a:latin typeface="Sylfaen" panose="010A0502050306030303" pitchFamily="18" charset="0"/>
                      </a:endParaRPr>
                    </a:p>
                  </a:txBody>
                  <a:tcPr>
                    <a:solidFill>
                      <a:schemeClr val="accent4">
                        <a:lumMod val="20000"/>
                        <a:lumOff val="80000"/>
                      </a:schemeClr>
                    </a:solidFill>
                  </a:tcPr>
                </a:tc>
                <a:tc>
                  <a:txBody>
                    <a:bodyPr/>
                    <a:lstStyle/>
                    <a:p>
                      <a:r>
                        <a:rPr lang="ka-GE" sz="1000" dirty="0" smtClean="0">
                          <a:latin typeface="Sylfaen" panose="010A0502050306030303" pitchFamily="18" charset="0"/>
                        </a:rPr>
                        <a:t>მდ. ფოლადაური</a:t>
                      </a:r>
                    </a:p>
                  </a:txBody>
                  <a:tcPr>
                    <a:solidFill>
                      <a:schemeClr val="accent4">
                        <a:lumMod val="20000"/>
                        <a:lumOff val="80000"/>
                      </a:schemeClr>
                    </a:solidFill>
                  </a:tcPr>
                </a:tc>
                <a:tc>
                  <a:txBody>
                    <a:bodyPr/>
                    <a:lstStyle/>
                    <a:p>
                      <a:pPr algn="ctr"/>
                      <a:r>
                        <a:rPr lang="ka-GE" sz="1000" b="1" dirty="0" smtClean="0">
                          <a:latin typeface="Sylfaen" panose="010A0502050306030303" pitchFamily="18" charset="0"/>
                        </a:rPr>
                        <a:t>არა</a:t>
                      </a:r>
                      <a:endParaRPr lang="en-US" sz="1000" b="1" dirty="0">
                        <a:latin typeface="Sylfaen" panose="010A0502050306030303" pitchFamily="18" charset="0"/>
                      </a:endParaRPr>
                    </a:p>
                  </a:txBody>
                  <a:tcPr>
                    <a:solidFill>
                      <a:schemeClr val="accent4">
                        <a:lumMod val="20000"/>
                        <a:lumOff val="80000"/>
                      </a:schemeClr>
                    </a:solidFill>
                  </a:tcPr>
                </a:tc>
                <a:tc>
                  <a:txBody>
                    <a:bodyPr/>
                    <a:lstStyle/>
                    <a:p>
                      <a:pPr algn="just"/>
                      <a:r>
                        <a:rPr lang="ka-GE" sz="1000" dirty="0" smtClean="0">
                          <a:latin typeface="Sylfaen" panose="010A0502050306030303" pitchFamily="18" charset="0"/>
                        </a:rPr>
                        <a:t>მილსადენით გადაიტუმბება</a:t>
                      </a:r>
                      <a:r>
                        <a:rPr lang="ka-GE" sz="1000" baseline="0" dirty="0" smtClean="0">
                          <a:latin typeface="Sylfaen" panose="010A0502050306030303" pitchFamily="18" charset="0"/>
                        </a:rPr>
                        <a:t> </a:t>
                      </a:r>
                      <a:r>
                        <a:rPr lang="ka-GE" sz="1000" dirty="0" smtClean="0">
                          <a:latin typeface="Sylfaen" panose="010A0502050306030303" pitchFamily="18" charset="0"/>
                        </a:rPr>
                        <a:t>100 000 მ³ მოცულობის ავზში, საიდანაც შემდგომში წყლის გამოყენება მოხდება წყალმოხმარების მოთხოვნის შესაბამისად. </a:t>
                      </a:r>
                      <a:endParaRPr lang="en-US" sz="1000" dirty="0">
                        <a:latin typeface="Sylfaen" panose="010A0502050306030303" pitchFamily="18" charset="0"/>
                      </a:endParaRPr>
                    </a:p>
                  </a:txBody>
                  <a:tcPr>
                    <a:solidFill>
                      <a:schemeClr val="accent4">
                        <a:lumMod val="20000"/>
                        <a:lumOff val="80000"/>
                      </a:schemeClr>
                    </a:solidFill>
                  </a:tcPr>
                </a:tc>
                <a:extLst>
                  <a:ext uri="{0D108BD9-81ED-4DB2-BD59-A6C34878D82A}">
                    <a16:rowId xmlns:a16="http://schemas.microsoft.com/office/drawing/2014/main" val="4264196925"/>
                  </a:ext>
                </a:extLst>
              </a:tr>
              <a:tr h="944388">
                <a:tc>
                  <a:txBody>
                    <a:bodyPr/>
                    <a:lstStyle/>
                    <a:p>
                      <a:pPr marL="0" marR="0" indent="0" algn="l" defTabSz="914423" rtl="0" eaLnBrk="1" fontAlgn="auto" latinLnBrk="0" hangingPunct="1">
                        <a:lnSpc>
                          <a:spcPct val="100000"/>
                        </a:lnSpc>
                        <a:spcBef>
                          <a:spcPts val="0"/>
                        </a:spcBef>
                        <a:spcAft>
                          <a:spcPts val="0"/>
                        </a:spcAft>
                        <a:buClrTx/>
                        <a:buSzTx/>
                        <a:buFontTx/>
                        <a:buNone/>
                        <a:tabLst/>
                        <a:defRPr/>
                      </a:pPr>
                      <a:r>
                        <a:rPr lang="ka-GE" sz="1000" b="1" dirty="0" smtClean="0">
                          <a:latin typeface="Sylfaen" panose="010A0502050306030303" pitchFamily="18" charset="0"/>
                        </a:rPr>
                        <a:t>სანაყარო</a:t>
                      </a:r>
                      <a:r>
                        <a:rPr lang="ka-GE" sz="1000" b="1" baseline="0" dirty="0" smtClean="0">
                          <a:latin typeface="Sylfaen" panose="010A0502050306030303" pitchFamily="18" charset="0"/>
                        </a:rPr>
                        <a:t> N4</a:t>
                      </a:r>
                      <a:endParaRPr lang="en-US" sz="1000" b="1" dirty="0" smtClean="0">
                        <a:latin typeface="Sylfaen" panose="010A0502050306030303" pitchFamily="18" charset="0"/>
                      </a:endParaRPr>
                    </a:p>
                  </a:txBody>
                  <a:tcPr>
                    <a:solidFill>
                      <a:schemeClr val="accent4">
                        <a:lumMod val="20000"/>
                        <a:lumOff val="80000"/>
                      </a:schemeClr>
                    </a:solidFill>
                  </a:tcPr>
                </a:tc>
                <a:tc>
                  <a:txBody>
                    <a:bodyPr/>
                    <a:lstStyle/>
                    <a:p>
                      <a:pPr marL="0" marR="0" indent="0" algn="l" defTabSz="914423" rtl="0" eaLnBrk="1" fontAlgn="auto" latinLnBrk="0" hangingPunct="1">
                        <a:lnSpc>
                          <a:spcPct val="100000"/>
                        </a:lnSpc>
                        <a:spcBef>
                          <a:spcPts val="0"/>
                        </a:spcBef>
                        <a:spcAft>
                          <a:spcPts val="0"/>
                        </a:spcAft>
                        <a:buClrTx/>
                        <a:buSzTx/>
                        <a:buFontTx/>
                        <a:buNone/>
                        <a:tabLst/>
                        <a:defRPr/>
                      </a:pPr>
                      <a:r>
                        <a:rPr lang="ka-GE" sz="1000" dirty="0" smtClean="0">
                          <a:latin typeface="Sylfaen" panose="010A0502050306030303" pitchFamily="18" charset="0"/>
                        </a:rPr>
                        <a:t>მდ. ფოლადაური</a:t>
                      </a:r>
                    </a:p>
                  </a:txBody>
                  <a:tcPr>
                    <a:solidFill>
                      <a:schemeClr val="accent4">
                        <a:lumMod val="20000"/>
                        <a:lumOff val="80000"/>
                      </a:schemeClr>
                    </a:solidFill>
                  </a:tcPr>
                </a:tc>
                <a:tc>
                  <a:txBody>
                    <a:bodyPr/>
                    <a:lstStyle/>
                    <a:p>
                      <a:pPr marL="0" marR="0" indent="0" algn="ctr" defTabSz="914423" rtl="0" eaLnBrk="1" fontAlgn="auto" latinLnBrk="0" hangingPunct="1">
                        <a:lnSpc>
                          <a:spcPct val="100000"/>
                        </a:lnSpc>
                        <a:spcBef>
                          <a:spcPts val="0"/>
                        </a:spcBef>
                        <a:spcAft>
                          <a:spcPts val="0"/>
                        </a:spcAft>
                        <a:buClrTx/>
                        <a:buSzTx/>
                        <a:buFontTx/>
                        <a:buNone/>
                        <a:tabLst/>
                        <a:defRPr/>
                      </a:pPr>
                      <a:r>
                        <a:rPr lang="ka-GE" sz="1000" b="1" dirty="0" smtClean="0">
                          <a:latin typeface="Sylfaen" panose="010A0502050306030303" pitchFamily="18" charset="0"/>
                        </a:rPr>
                        <a:t>დიახ</a:t>
                      </a:r>
                      <a:endParaRPr lang="en-US" sz="1000" b="1" dirty="0" smtClean="0">
                        <a:latin typeface="Sylfaen" panose="010A0502050306030303" pitchFamily="18" charset="0"/>
                      </a:endParaRPr>
                    </a:p>
                    <a:p>
                      <a:pPr algn="ctr"/>
                      <a:endParaRPr lang="en-US" sz="1000" b="1" dirty="0">
                        <a:latin typeface="Sylfaen" panose="010A0502050306030303" pitchFamily="18" charset="0"/>
                      </a:endParaRPr>
                    </a:p>
                  </a:txBody>
                  <a:tcPr>
                    <a:solidFill>
                      <a:schemeClr val="accent4">
                        <a:lumMod val="20000"/>
                        <a:lumOff val="80000"/>
                      </a:schemeClr>
                    </a:solidFill>
                  </a:tcPr>
                </a:tc>
                <a:tc>
                  <a:txBody>
                    <a:bodyPr/>
                    <a:lstStyle/>
                    <a:p>
                      <a:pPr algn="just"/>
                      <a:r>
                        <a:rPr lang="ka-GE" sz="1000" dirty="0" smtClean="0">
                          <a:latin typeface="+mn-lt"/>
                        </a:rPr>
                        <a:t>დრენირებული</a:t>
                      </a:r>
                      <a:r>
                        <a:rPr lang="ka-GE" sz="1000" baseline="0" dirty="0" smtClean="0">
                          <a:latin typeface="+mn-lt"/>
                        </a:rPr>
                        <a:t> </a:t>
                      </a:r>
                      <a:r>
                        <a:rPr lang="ka-GE" sz="1000" dirty="0" smtClean="0">
                          <a:latin typeface="+mn-lt"/>
                        </a:rPr>
                        <a:t>წყლის შემადგენლობიდან გამომდინარე, აგრეთვე რელიეფის თავისებურებების გათვალისწინებით განისაზღვრა მე–4 სანაყაროს ქვეშ წყლის</a:t>
                      </a:r>
                      <a:r>
                        <a:rPr lang="ka-GE" sz="1000" baseline="0" dirty="0" smtClean="0">
                          <a:latin typeface="+mn-lt"/>
                        </a:rPr>
                        <a:t> </a:t>
                      </a:r>
                      <a:r>
                        <a:rPr lang="ka-GE" sz="1000" dirty="0" smtClean="0">
                          <a:latin typeface="+mn-lt"/>
                        </a:rPr>
                        <a:t>გამწმენდი ნაგებობის</a:t>
                      </a:r>
                      <a:r>
                        <a:rPr lang="ka-GE" sz="1000" baseline="0" dirty="0" smtClean="0">
                          <a:latin typeface="+mn-lt"/>
                        </a:rPr>
                        <a:t> მოწყობა. </a:t>
                      </a:r>
                      <a:endParaRPr lang="en-US" sz="1000" dirty="0">
                        <a:latin typeface="Sylfaen" panose="010A0502050306030303" pitchFamily="18" charset="0"/>
                      </a:endParaRPr>
                    </a:p>
                  </a:txBody>
                  <a:tcPr>
                    <a:solidFill>
                      <a:schemeClr val="accent4">
                        <a:lumMod val="20000"/>
                        <a:lumOff val="80000"/>
                      </a:schemeClr>
                    </a:solidFill>
                  </a:tcPr>
                </a:tc>
                <a:extLst>
                  <a:ext uri="{0D108BD9-81ED-4DB2-BD59-A6C34878D82A}">
                    <a16:rowId xmlns:a16="http://schemas.microsoft.com/office/drawing/2014/main" val="3355516519"/>
                  </a:ext>
                </a:extLst>
              </a:tr>
            </a:tbl>
          </a:graphicData>
        </a:graphic>
      </p:graphicFrame>
    </p:spTree>
    <p:extLst>
      <p:ext uri="{BB962C8B-B14F-4D97-AF65-F5344CB8AC3E}">
        <p14:creationId xmlns:p14="http://schemas.microsoft.com/office/powerpoint/2010/main" val="1531630379"/>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78280" y="106681"/>
            <a:ext cx="8618220" cy="396239"/>
          </a:xfrm>
        </p:spPr>
        <p:txBody>
          <a:bodyPr>
            <a:normAutofit/>
          </a:bodyPr>
          <a:lstStyle/>
          <a:p>
            <a:pPr marL="742950" marR="0" lvl="1" indent="-285750" algn="ctr">
              <a:spcBef>
                <a:spcPts val="600"/>
              </a:spcBef>
              <a:spcAft>
                <a:spcPts val="600"/>
              </a:spcAft>
            </a:pPr>
            <a:r>
              <a:rPr kumimoji="0" lang="ka-GE" sz="1800" b="1" i="0" u="none" strike="noStrike" kern="0" cap="none" spc="0" normalizeH="0" baseline="0" noProof="0" dirty="0" smtClean="0">
                <a:ln>
                  <a:noFill/>
                </a:ln>
                <a:solidFill>
                  <a:sysClr val="windowText" lastClr="000000"/>
                </a:solidFill>
                <a:effectLst/>
                <a:uLnTx/>
                <a:uFillTx/>
                <a:latin typeface="Sylfaen" panose="010A0502050306030303" pitchFamily="18" charset="0"/>
                <a:ea typeface="Times New Roman" panose="02020603050405020304" pitchFamily="18" charset="0"/>
                <a:cs typeface="Sylfaen" panose="010A0502050306030303" pitchFamily="18" charset="0"/>
              </a:rPr>
              <a:t>გამწმენდი ნაგებობების განთავსების მდებარეობა</a:t>
            </a:r>
            <a:endParaRPr lang="en-US" sz="3200" b="1" dirty="0">
              <a:latin typeface="+mn-lt"/>
            </a:endParaRPr>
          </a:p>
        </p:txBody>
      </p:sp>
      <p:sp>
        <p:nvSpPr>
          <p:cNvPr id="3" name="Subtitle 2"/>
          <p:cNvSpPr>
            <a:spLocks noGrp="1"/>
          </p:cNvSpPr>
          <p:nvPr>
            <p:ph type="subTitle" idx="1"/>
          </p:nvPr>
        </p:nvSpPr>
        <p:spPr>
          <a:xfrm>
            <a:off x="1478280" y="655320"/>
            <a:ext cx="8854440" cy="4251960"/>
          </a:xfrm>
        </p:spPr>
        <p:txBody>
          <a:bodyPr>
            <a:noAutofit/>
          </a:bodyPr>
          <a:lstStyle/>
          <a:p>
            <a:pPr algn="just">
              <a:lnSpc>
                <a:spcPct val="100000"/>
              </a:lnSpc>
              <a:spcBef>
                <a:spcPts val="600"/>
              </a:spcBef>
              <a:spcAft>
                <a:spcPts val="600"/>
              </a:spcAft>
            </a:pPr>
            <a:r>
              <a:rPr lang="ka-GE" sz="1200" b="1" i="1" dirty="0" smtClean="0">
                <a:latin typeface="Sylfaen" panose="010A0502050306030303" pitchFamily="18" charset="0"/>
              </a:rPr>
              <a:t>გამწმენდი ნაგებობა </a:t>
            </a:r>
            <a:r>
              <a:rPr lang="en-US" sz="1200" b="1" i="1" dirty="0" smtClean="0">
                <a:latin typeface="Sylfaen" panose="010A0502050306030303" pitchFamily="18" charset="0"/>
              </a:rPr>
              <a:t>N1 (</a:t>
            </a:r>
            <a:r>
              <a:rPr lang="ka-GE" sz="1200" b="1" i="1" dirty="0" smtClean="0">
                <a:latin typeface="Sylfaen" panose="010A0502050306030303" pitchFamily="18" charset="0"/>
              </a:rPr>
              <a:t>კასკადების შემდეგ)</a:t>
            </a:r>
          </a:p>
          <a:p>
            <a:pPr algn="just">
              <a:lnSpc>
                <a:spcPct val="100000"/>
              </a:lnSpc>
              <a:spcBef>
                <a:spcPts val="600"/>
              </a:spcBef>
              <a:spcAft>
                <a:spcPts val="600"/>
              </a:spcAft>
            </a:pPr>
            <a:r>
              <a:rPr lang="ka-GE" sz="1200" dirty="0" smtClean="0">
                <a:latin typeface="Sylfaen" panose="010A0502050306030303" pitchFamily="18" charset="0"/>
              </a:rPr>
              <a:t>მდ. კაზრეთულას ხეობაში, მის შუა წელში აღდგენილი და მოწყობილია 3 ერთეული სალექარი ავზი (კასკადი), სადაც თავს იყრის მე–2 სანაყაროდან სხეულიდან გამონაჟონი და სხვა შესაძლო დიფუზიური ჩაშვებების (ფერდების ჩამორეცხვა, მისასვლელი გზა და სხვ.) შედეგად წარმოქმნილი მჟავე წყლები. გამწმენდი ნაგებობა N1-ის მოწყობა დაგეგმილია კასკადის შემდეგ, 676,6 მ სიმაღლის ნიშნულზე. აღნიშნული ნაკვეთი წარმოადგენს მდ. კაზრეთულას ჭალის ნაწილს, რომელიც გადადის ჭალის ზედა ტერასაში. </a:t>
            </a:r>
          </a:p>
          <a:p>
            <a:pPr algn="just">
              <a:lnSpc>
                <a:spcPct val="100000"/>
              </a:lnSpc>
              <a:spcBef>
                <a:spcPts val="600"/>
              </a:spcBef>
              <a:spcAft>
                <a:spcPts val="600"/>
              </a:spcAft>
            </a:pPr>
            <a:r>
              <a:rPr lang="ka-GE" sz="1200" b="1" i="1" dirty="0" smtClean="0">
                <a:latin typeface="Sylfaen" panose="010A0502050306030303" pitchFamily="18" charset="0"/>
              </a:rPr>
              <a:t>გამწმენდი ნაგებობა </a:t>
            </a:r>
            <a:r>
              <a:rPr lang="en-US" sz="1200" b="1" i="1" dirty="0" smtClean="0">
                <a:latin typeface="Sylfaen" panose="010A0502050306030303" pitchFamily="18" charset="0"/>
              </a:rPr>
              <a:t>N2  </a:t>
            </a:r>
            <a:r>
              <a:rPr lang="en-US" sz="1200" b="1" i="1" dirty="0">
                <a:latin typeface="Sylfaen" panose="010A0502050306030303" pitchFamily="18" charset="0"/>
              </a:rPr>
              <a:t>(</a:t>
            </a:r>
            <a:r>
              <a:rPr lang="ka-GE" sz="1200" b="1" i="1" dirty="0">
                <a:latin typeface="Sylfaen" panose="010A0502050306030303" pitchFamily="18" charset="0"/>
              </a:rPr>
              <a:t>მე-4 სანაყაროს ძირი</a:t>
            </a:r>
            <a:r>
              <a:rPr lang="ka-GE" sz="1200" b="1" i="1" dirty="0" smtClean="0">
                <a:latin typeface="Sylfaen" panose="010A0502050306030303" pitchFamily="18" charset="0"/>
              </a:rPr>
              <a:t>)</a:t>
            </a:r>
          </a:p>
          <a:p>
            <a:pPr algn="just">
              <a:lnSpc>
                <a:spcPct val="100000"/>
              </a:lnSpc>
              <a:spcBef>
                <a:spcPts val="600"/>
              </a:spcBef>
              <a:spcAft>
                <a:spcPts val="600"/>
              </a:spcAft>
            </a:pPr>
            <a:r>
              <a:rPr lang="ka-GE" sz="1200" dirty="0">
                <a:latin typeface="Sylfaen" panose="010A0502050306030303" pitchFamily="18" charset="0"/>
              </a:rPr>
              <a:t>გამწმენდი ნაგებობის მდებარეობად განისაზღვრა მე–4 სანაყაროს ძირი. არსებულ ხეობაში შეირჩა პოტენციური განთავსების შესაფერისი ნაკვეთი რელიეფის, მდგრადობის დახრილობის, მისასვლელი გზის არსებობის და კუთვნილების, ასევე გარემოზე ნაკლები ზემოქმედების გათვალისწინებით. </a:t>
            </a:r>
            <a:endParaRPr lang="ka-GE" sz="1200" dirty="0" smtClean="0">
              <a:latin typeface="Sylfaen" panose="010A0502050306030303" pitchFamily="18" charset="0"/>
            </a:endParaRPr>
          </a:p>
          <a:p>
            <a:pPr algn="just">
              <a:lnSpc>
                <a:spcPct val="100000"/>
              </a:lnSpc>
              <a:spcBef>
                <a:spcPts val="600"/>
              </a:spcBef>
              <a:spcAft>
                <a:spcPts val="600"/>
              </a:spcAft>
            </a:pPr>
            <a:r>
              <a:rPr lang="ka-GE" sz="1200" b="1" i="1" dirty="0" smtClean="0">
                <a:latin typeface="Sylfaen" panose="010A0502050306030303" pitchFamily="18" charset="0"/>
              </a:rPr>
              <a:t>გამწმენდი ნაგებობა N2-ის სანიაღვრე-სადრენაჟო </a:t>
            </a:r>
            <a:r>
              <a:rPr lang="ka-GE" sz="1200" b="1" i="1" dirty="0">
                <a:latin typeface="Sylfaen" panose="010A0502050306030303" pitchFamily="18" charset="0"/>
              </a:rPr>
              <a:t>ინფრასტრუქტურა</a:t>
            </a:r>
          </a:p>
          <a:p>
            <a:pPr algn="just">
              <a:lnSpc>
                <a:spcPct val="100000"/>
              </a:lnSpc>
              <a:spcBef>
                <a:spcPts val="600"/>
              </a:spcBef>
              <a:spcAft>
                <a:spcPts val="600"/>
              </a:spcAft>
            </a:pPr>
            <a:r>
              <a:rPr lang="ka-GE" sz="1200" dirty="0">
                <a:latin typeface="Sylfaen" panose="010A0502050306030303" pitchFamily="18" charset="0"/>
              </a:rPr>
              <a:t>ფუჭი ქანების მე-4 სანაყაროდან ჩამონადენი მჟავე წყლების ჩადინება მოხდება არსებულ ბეტონის კოლექტორში. აღნიშნული კოლექტორი უზრუნველყოფს მე–4 სანაყაროს ძირიდან გამონაჟონი წყლის შეგროვებას და შემდგომში წყლის თვითდინებით გადადენას ერთმანეთის მიმდევრობით განლაგებულ ორ ერთეულ წყალშემკრებ რეზერვუარში. ორი რეაზერვუარი საშუალებას იძლევა მოხდეს ერთ–ერთი რეზერვუარის პერიოდული/გეგმიური </a:t>
            </a:r>
            <a:r>
              <a:rPr lang="ka-GE" sz="1200" dirty="0" smtClean="0">
                <a:latin typeface="Sylfaen" panose="010A0502050306030303" pitchFamily="18" charset="0"/>
              </a:rPr>
              <a:t>გაწმენდა/მომსახურება. წყალშემკრები </a:t>
            </a:r>
            <a:r>
              <a:rPr lang="ka-GE" sz="1200" dirty="0">
                <a:latin typeface="Sylfaen" panose="010A0502050306030303" pitchFamily="18" charset="0"/>
              </a:rPr>
              <a:t>რეზერვუარები იმგვარადაა მოწყობილი, რომ მოხერხდეს რეზერვუარის თვითდინებით შევსება წყალმიმღები კვანძის (კოლექტორის) მეშვეობით. </a:t>
            </a:r>
            <a:endParaRPr lang="ka-GE" sz="1200" dirty="0" smtClean="0">
              <a:latin typeface="Sylfaen" panose="010A0502050306030303" pitchFamily="18" charset="0"/>
            </a:endParaRPr>
          </a:p>
        </p:txBody>
      </p:sp>
    </p:spTree>
    <p:extLst>
      <p:ext uri="{BB962C8B-B14F-4D97-AF65-F5344CB8AC3E}">
        <p14:creationId xmlns:p14="http://schemas.microsoft.com/office/powerpoint/2010/main" val="3618708593"/>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69720" y="373381"/>
            <a:ext cx="9144000" cy="514932"/>
          </a:xfrm>
        </p:spPr>
        <p:txBody>
          <a:bodyPr>
            <a:normAutofit/>
          </a:bodyPr>
          <a:lstStyle/>
          <a:p>
            <a:pPr algn="l"/>
            <a:r>
              <a:rPr lang="ka-GE" sz="1600" b="1" dirty="0" smtClean="0">
                <a:latin typeface="Sylfaen" panose="010A0502050306030303" pitchFamily="18" charset="0"/>
              </a:rPr>
              <a:t>გამწმენდი ნაგებობა N1</a:t>
            </a:r>
            <a:endParaRPr lang="en-US" sz="1600" b="1" dirty="0">
              <a:latin typeface="Sylfaen" panose="010A0502050306030303" pitchFamily="18" charset="0"/>
            </a:endParaRPr>
          </a:p>
        </p:txBody>
      </p:sp>
      <p:sp>
        <p:nvSpPr>
          <p:cNvPr id="3" name="Subtitle 2"/>
          <p:cNvSpPr>
            <a:spLocks noGrp="1"/>
          </p:cNvSpPr>
          <p:nvPr>
            <p:ph type="subTitle" idx="1"/>
          </p:nvPr>
        </p:nvSpPr>
        <p:spPr>
          <a:xfrm>
            <a:off x="1569720" y="982980"/>
            <a:ext cx="8811953" cy="3986184"/>
          </a:xfrm>
        </p:spPr>
        <p:txBody>
          <a:bodyPr>
            <a:normAutofit/>
          </a:bodyPr>
          <a:lstStyle/>
          <a:p>
            <a:pPr algn="l">
              <a:lnSpc>
                <a:spcPct val="100000"/>
              </a:lnSpc>
              <a:spcBef>
                <a:spcPts val="600"/>
              </a:spcBef>
              <a:spcAft>
                <a:spcPts val="600"/>
              </a:spcAft>
            </a:pPr>
            <a:endParaRPr lang="en-US" sz="2000" b="1" i="1" dirty="0">
              <a:latin typeface="Sylfaen" panose="010A0502050306030303" pitchFamily="18" charset="0"/>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2318096" y="982980"/>
            <a:ext cx="7709824" cy="5242560"/>
          </a:xfrm>
          <a:prstGeom prst="rect">
            <a:avLst/>
          </a:prstGeom>
          <a:noFill/>
          <a:ln>
            <a:noFill/>
          </a:ln>
        </p:spPr>
      </p:pic>
    </p:spTree>
    <p:extLst>
      <p:ext uri="{BB962C8B-B14F-4D97-AF65-F5344CB8AC3E}">
        <p14:creationId xmlns:p14="http://schemas.microsoft.com/office/powerpoint/2010/main" val="708272702"/>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69720" y="435731"/>
            <a:ext cx="9144000" cy="452581"/>
          </a:xfrm>
        </p:spPr>
        <p:txBody>
          <a:bodyPr>
            <a:normAutofit/>
          </a:bodyPr>
          <a:lstStyle/>
          <a:p>
            <a:pPr algn="l"/>
            <a:r>
              <a:rPr lang="ka-GE" sz="1800" b="1" dirty="0" smtClean="0">
                <a:latin typeface="+mn-lt"/>
              </a:rPr>
              <a:t>გამწმენდი ნაგებობა N2</a:t>
            </a:r>
            <a:endParaRPr lang="en-US" sz="1800" b="1" dirty="0">
              <a:latin typeface="+mn-lt"/>
            </a:endParaRPr>
          </a:p>
        </p:txBody>
      </p:sp>
      <p:sp>
        <p:nvSpPr>
          <p:cNvPr id="3" name="Subtitle 2"/>
          <p:cNvSpPr>
            <a:spLocks noGrp="1"/>
          </p:cNvSpPr>
          <p:nvPr>
            <p:ph type="subTitle" idx="1"/>
          </p:nvPr>
        </p:nvSpPr>
        <p:spPr>
          <a:xfrm>
            <a:off x="1569720" y="990600"/>
            <a:ext cx="8811953" cy="3978564"/>
          </a:xfrm>
        </p:spPr>
        <p:txBody>
          <a:bodyPr>
            <a:normAutofit/>
          </a:bodyPr>
          <a:lstStyle/>
          <a:p>
            <a:pPr algn="l">
              <a:lnSpc>
                <a:spcPct val="100000"/>
              </a:lnSpc>
              <a:spcBef>
                <a:spcPts val="600"/>
              </a:spcBef>
              <a:spcAft>
                <a:spcPts val="600"/>
              </a:spcAft>
            </a:pPr>
            <a:endParaRPr lang="en-US" sz="2000" b="1" i="1" dirty="0">
              <a:latin typeface="Sylfaen" panose="010A0502050306030303" pitchFamily="18" charset="0"/>
            </a:endParaRPr>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0760" y="990600"/>
            <a:ext cx="7566660" cy="5364480"/>
          </a:xfrm>
          <a:prstGeom prst="rect">
            <a:avLst/>
          </a:prstGeom>
          <a:noFill/>
          <a:ln>
            <a:noFill/>
          </a:ln>
        </p:spPr>
      </p:pic>
    </p:spTree>
    <p:extLst>
      <p:ext uri="{BB962C8B-B14F-4D97-AF65-F5344CB8AC3E}">
        <p14:creationId xmlns:p14="http://schemas.microsoft.com/office/powerpoint/2010/main" val="4214897254"/>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1097</TotalTime>
  <Words>2815</Words>
  <Application>Microsoft Office PowerPoint</Application>
  <PresentationFormat>Widescreen</PresentationFormat>
  <Paragraphs>264</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Sylfaen</vt:lpstr>
      <vt:lpstr>Times New Roman</vt:lpstr>
      <vt:lpstr>Wingdings</vt:lpstr>
      <vt:lpstr>Office Theme</vt:lpstr>
      <vt:lpstr>         სს „RMG Copper“  წყლის ქიმიური გაწმენდა  სს „RMG Copper“-ის სპილენძ–პოლიმეტალური კარიერის  ფუჭი ქანების სანაყაროებიდან გამოჟონილი  დაბინძურებული წყლის გამწმენდი ნაგებობების  მოწყობის და ექსპლუატაციის პროექტი  სკოპინგის ანგარიში</vt:lpstr>
      <vt:lpstr>დაგეგმილი საქმიანობის მოკლე აღწერა</vt:lpstr>
      <vt:lpstr>სკოპინგის ანგარიშის მომზადების საფუძველი</vt:lpstr>
      <vt:lpstr>პროექტის  განხორციელების ალტერნატიული ვარიანტების ანალიზი</vt:lpstr>
      <vt:lpstr>გამწმენდი ნაგებობის ტექნოლოგიის ალტერნატიული ვარიანტების განხილვა </vt:lpstr>
      <vt:lpstr>გამწმენდი ნაგებობების განთავსების ადგილმდებარეობის ალტერნატივები</vt:lpstr>
      <vt:lpstr>გამწმენდი ნაგებობების განთავსების მდებარეობა</vt:lpstr>
      <vt:lpstr>გამწმენდი ნაგებობა N1</vt:lpstr>
      <vt:lpstr>გამწმენდი ნაგებობა N2</vt:lpstr>
      <vt:lpstr>წყლის გაწმენდის მეთოდოლოგია</vt:lpstr>
      <vt:lpstr>გამწმენდი ნაგებობა N1-ში წყლის მიღების და მუშაობის ბლოკ–სქემა</vt:lpstr>
      <vt:lpstr>წყლის გაწმენდის მეთოდოლოგია</vt:lpstr>
      <vt:lpstr>გამწმენდი ნაგებობა N2-ში ქიმიურ წყლის მიღების და  მუშაობის ბლოკ–სქემა </vt:lpstr>
      <vt:lpstr>გამწმენდი ნაგებობების აღწერა</vt:lpstr>
      <vt:lpstr>გამწმენდი ნაგებობა N1 და N2-ის კონტეინერები და ფუნდამენტი</vt:lpstr>
      <vt:lpstr>შლამის მართვა </vt:lpstr>
      <vt:lpstr>PowerPoint Presentation</vt:lpstr>
      <vt:lpstr>გზშ-ს ანგარიშის განხილვიდან ამოღებული გარემოზე ზემოქმედების სახეები </vt:lpstr>
      <vt:lpstr>გარემოზე შესაძლო ზემოქმედების აღწერა და შემარბილებელი ღონისძიებები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qetevan jincharadze</dc:creator>
  <cp:lastModifiedBy>გურამ ყაფლანიშვილი</cp:lastModifiedBy>
  <cp:revision>387</cp:revision>
  <dcterms:created xsi:type="dcterms:W3CDTF">2019-01-23T06:48:49Z</dcterms:created>
  <dcterms:modified xsi:type="dcterms:W3CDTF">2020-03-30T11:01:46Z</dcterms:modified>
</cp:coreProperties>
</file>