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0" r:id="rId3"/>
    <p:sldId id="291" r:id="rId4"/>
    <p:sldId id="293" r:id="rId5"/>
    <p:sldId id="312" r:id="rId6"/>
    <p:sldId id="313" r:id="rId7"/>
    <p:sldId id="311" r:id="rId8"/>
    <p:sldId id="314" r:id="rId9"/>
    <p:sldId id="315" r:id="rId10"/>
    <p:sldId id="316" r:id="rId11"/>
    <p:sldId id="317" r:id="rId12"/>
    <p:sldId id="318" r:id="rId13"/>
    <p:sldId id="320" r:id="rId14"/>
    <p:sldId id="321" r:id="rId15"/>
    <p:sldId id="322" r:id="rId16"/>
    <p:sldId id="323" r:id="rId17"/>
    <p:sldId id="324" r:id="rId18"/>
    <p:sldId id="325" r:id="rId19"/>
    <p:sldId id="326" r:id="rId20"/>
    <p:sldId id="308" r:id="rId21"/>
    <p:sldId id="309" r:id="rId22"/>
    <p:sldId id="310"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2" autoAdjust="0"/>
    <p:restoredTop sz="94660"/>
  </p:normalViewPr>
  <p:slideViewPr>
    <p:cSldViewPr snapToGrid="0">
      <p:cViewPr varScale="1">
        <p:scale>
          <a:sx n="80" d="100"/>
          <a:sy n="80" d="100"/>
        </p:scale>
        <p:origin x="70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A9112-0DD6-48D2-A074-9FE3568835B2}"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5E95B-F817-42A4-A606-2118B1384D6D}" type="slidenum">
              <a:rPr lang="en-US" smtClean="0"/>
              <a:t>‹#›</a:t>
            </a:fld>
            <a:endParaRPr lang="en-US"/>
          </a:p>
        </p:txBody>
      </p:sp>
    </p:spTree>
    <p:extLst>
      <p:ext uri="{BB962C8B-B14F-4D97-AF65-F5344CB8AC3E}">
        <p14:creationId xmlns:p14="http://schemas.microsoft.com/office/powerpoint/2010/main" val="103353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CAD3BB-5625-4CA4-9034-FBC4CCF5D157}"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3513111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AD3BB-5625-4CA4-9034-FBC4CCF5D157}"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92980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AD3BB-5625-4CA4-9034-FBC4CCF5D157}"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142410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AD3BB-5625-4CA4-9034-FBC4CCF5D157}"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49467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CAD3BB-5625-4CA4-9034-FBC4CCF5D157}"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398943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CAD3BB-5625-4CA4-9034-FBC4CCF5D157}"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187903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CAD3BB-5625-4CA4-9034-FBC4CCF5D157}"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204434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CAD3BB-5625-4CA4-9034-FBC4CCF5D157}"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257077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AD3BB-5625-4CA4-9034-FBC4CCF5D157}"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1579719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CAD3BB-5625-4CA4-9034-FBC4CCF5D157}"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319247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CAD3BB-5625-4CA4-9034-FBC4CCF5D157}"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3EFA2-1017-40F8-8AB5-514C003D4EE4}" type="slidenum">
              <a:rPr lang="en-US" smtClean="0"/>
              <a:t>‹#›</a:t>
            </a:fld>
            <a:endParaRPr lang="en-US"/>
          </a:p>
        </p:txBody>
      </p:sp>
    </p:spTree>
    <p:extLst>
      <p:ext uri="{BB962C8B-B14F-4D97-AF65-F5344CB8AC3E}">
        <p14:creationId xmlns:p14="http://schemas.microsoft.com/office/powerpoint/2010/main" val="4634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AD3BB-5625-4CA4-9034-FBC4CCF5D157}" type="datetimeFigureOut">
              <a:rPr lang="en-US" smtClean="0"/>
              <a:t>3/29/2020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3EFA2-1017-40F8-8AB5-514C003D4EE4}" type="slidenum">
              <a:rPr lang="en-US" smtClean="0"/>
              <a:t>‹#›</a:t>
            </a:fld>
            <a:endParaRPr lang="en-US"/>
          </a:p>
        </p:txBody>
      </p:sp>
    </p:spTree>
    <p:extLst>
      <p:ext uri="{BB962C8B-B14F-4D97-AF65-F5344CB8AC3E}">
        <p14:creationId xmlns:p14="http://schemas.microsoft.com/office/powerpoint/2010/main" val="86818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4642"/>
            <a:ext cx="9144000" cy="3438740"/>
          </a:xfrm>
        </p:spPr>
        <p:txBody>
          <a:bodyPr>
            <a:noAutofit/>
          </a:bodyPr>
          <a:lstStyle/>
          <a:p>
            <a:r>
              <a:rPr lang="ka-GE" sz="2400" b="1" dirty="0"/>
              <a:t>შპს „რუსთავის ფოლადი“ </a:t>
            </a:r>
            <a:br>
              <a:rPr lang="ka-GE" sz="2400" b="1" dirty="0"/>
            </a:br>
            <a:r>
              <a:rPr lang="ka-GE" sz="2400" b="1" dirty="0"/>
              <a:t> </a:t>
            </a:r>
            <a:br>
              <a:rPr lang="ka-GE" sz="2400" b="1" dirty="0"/>
            </a:br>
            <a:r>
              <a:rPr lang="ka-GE" sz="2400" b="1" dirty="0"/>
              <a:t> </a:t>
            </a:r>
            <a:br>
              <a:rPr lang="ka-GE" sz="2400" b="1" dirty="0"/>
            </a:br>
            <a:r>
              <a:rPr lang="ka-GE" sz="2400" b="1" dirty="0"/>
              <a:t>ნარჩენების დამუშავების საწარმოს მოწყობის და ექსპლუატაციის პროექტი </a:t>
            </a:r>
            <a:br>
              <a:rPr lang="ka-GE" sz="2400" b="1" dirty="0"/>
            </a:br>
            <a:r>
              <a:rPr lang="ka-GE" sz="2400" dirty="0" smtClean="0"/>
              <a:t/>
            </a:r>
            <a:br>
              <a:rPr lang="ka-GE" sz="2400" dirty="0" smtClean="0"/>
            </a:br>
            <a:r>
              <a:rPr lang="ka-GE" sz="2400" dirty="0" smtClean="0"/>
              <a:t/>
            </a:r>
            <a:br>
              <a:rPr lang="ka-GE" sz="2400" dirty="0" smtClean="0"/>
            </a:br>
            <a:r>
              <a:rPr lang="ka-GE" sz="2400" b="1" dirty="0" smtClean="0"/>
              <a:t>ს კ ო პ ი ნ გ ი ს  ა ნ გ ა რ ი შ ი</a:t>
            </a:r>
            <a:endParaRPr lang="en-US" sz="2400" b="1" dirty="0"/>
          </a:p>
        </p:txBody>
      </p:sp>
      <p:sp>
        <p:nvSpPr>
          <p:cNvPr id="3" name="Subtitle 2"/>
          <p:cNvSpPr>
            <a:spLocks noGrp="1"/>
          </p:cNvSpPr>
          <p:nvPr>
            <p:ph type="subTitle" idx="1"/>
          </p:nvPr>
        </p:nvSpPr>
        <p:spPr>
          <a:xfrm>
            <a:off x="1524000" y="5233480"/>
            <a:ext cx="9144000" cy="982493"/>
          </a:xfrm>
        </p:spPr>
        <p:txBody>
          <a:bodyPr>
            <a:normAutofit/>
          </a:bodyPr>
          <a:lstStyle/>
          <a:p>
            <a:r>
              <a:rPr lang="ka-GE" sz="1800" b="1" dirty="0" smtClean="0"/>
              <a:t>შემსრულებელი:</a:t>
            </a:r>
            <a:r>
              <a:rPr lang="ka-GE" sz="1800" dirty="0" smtClean="0"/>
              <a:t> </a:t>
            </a:r>
            <a:r>
              <a:rPr lang="ka-GE" sz="1800" b="1" dirty="0"/>
              <a:t>შპს „გამა კონსალტინგი“ </a:t>
            </a:r>
            <a:endParaRPr lang="en-US" sz="1800" dirty="0"/>
          </a:p>
          <a:p>
            <a:endParaRPr lang="en-US" sz="1800" b="1"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xali logo.png"/>
          <p:cNvPicPr/>
          <p:nvPr/>
        </p:nvPicPr>
        <p:blipFill>
          <a:blip r:embed="rId2" cstate="screen">
            <a:extLst>
              <a:ext uri="{28A0092B-C50C-407E-A947-70E740481C1C}">
                <a14:useLocalDpi xmlns:a14="http://schemas.microsoft.com/office/drawing/2010/main"/>
              </a:ext>
            </a:extLst>
          </a:blip>
          <a:stretch>
            <a:fillRect/>
          </a:stretch>
        </p:blipFill>
        <p:spPr>
          <a:xfrm>
            <a:off x="1457325" y="224815"/>
            <a:ext cx="1530985" cy="878427"/>
          </a:xfrm>
          <a:prstGeom prst="rect">
            <a:avLst/>
          </a:prstGeom>
        </p:spPr>
      </p:pic>
    </p:spTree>
    <p:extLst>
      <p:ext uri="{BB962C8B-B14F-4D97-AF65-F5344CB8AC3E}">
        <p14:creationId xmlns:p14="http://schemas.microsoft.com/office/powerpoint/2010/main" val="83901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713" y="365126"/>
            <a:ext cx="9674086" cy="628788"/>
          </a:xfrm>
        </p:spPr>
        <p:txBody>
          <a:bodyPr>
            <a:normAutofit/>
          </a:bodyPr>
          <a:lstStyle/>
          <a:p>
            <a:pPr algn="ctr"/>
            <a:r>
              <a:rPr lang="ka-GE" sz="2800" b="1" dirty="0"/>
              <a:t>100 ტონაზე მეტი არასახიფათო </a:t>
            </a:r>
            <a:r>
              <a:rPr lang="ka-GE" sz="2800" b="1" dirty="0" smtClean="0"/>
              <a:t>ნარჩენის განთავსება</a:t>
            </a:r>
            <a:endParaRPr lang="en-US" sz="2800" b="1" dirty="0"/>
          </a:p>
        </p:txBody>
      </p:sp>
      <p:sp>
        <p:nvSpPr>
          <p:cNvPr id="3" name="Content Placeholder 2"/>
          <p:cNvSpPr>
            <a:spLocks noGrp="1"/>
          </p:cNvSpPr>
          <p:nvPr>
            <p:ph idx="1"/>
          </p:nvPr>
        </p:nvSpPr>
        <p:spPr>
          <a:xfrm>
            <a:off x="258417" y="1113183"/>
            <a:ext cx="11668540" cy="5063780"/>
          </a:xfrm>
        </p:spPr>
        <p:txBody>
          <a:bodyPr>
            <a:normAutofit fontScale="92500"/>
          </a:bodyPr>
          <a:lstStyle/>
          <a:p>
            <a:pPr>
              <a:buFont typeface="Wingdings" panose="05000000000000000000" pitchFamily="2" charset="2"/>
              <a:buChar char="Ø"/>
            </a:pPr>
            <a:r>
              <a:rPr lang="ka-GE" dirty="0"/>
              <a:t>საწარმოში გათვალისწინებულია სხვა ფიზიკური და იურიდული პირებისგან მიღებული იქნას მეტალურგიული და ინერტული ნარჩენები, რომლებიც განთავსდება და გადამუშავდება არსებული წიდასაყარის </a:t>
            </a:r>
            <a:r>
              <a:rPr lang="ka-GE" dirty="0" smtClean="0"/>
              <a:t>ტერიტორიაზე. </a:t>
            </a:r>
          </a:p>
          <a:p>
            <a:pPr>
              <a:buFont typeface="Wingdings" panose="05000000000000000000" pitchFamily="2" charset="2"/>
              <a:buChar char="Ø"/>
            </a:pPr>
            <a:r>
              <a:rPr lang="ka-GE" dirty="0"/>
              <a:t>დღე-ღამის განმავლობაში მოსალოდნელია 100 ტონაზე მეტი არასახიფათო ნარჩენის მიღება. რომელიც გადამუშავდება ეტაპობრივად</a:t>
            </a:r>
            <a:r>
              <a:rPr lang="ka-GE" dirty="0" smtClean="0"/>
              <a:t>.</a:t>
            </a:r>
          </a:p>
          <a:p>
            <a:pPr>
              <a:buFont typeface="Wingdings" panose="05000000000000000000" pitchFamily="2" charset="2"/>
              <a:buChar char="Ø"/>
            </a:pPr>
            <a:r>
              <a:rPr lang="ka-GE" dirty="0"/>
              <a:t>მეტალურგიული საწარმოების წიდების და ასევე სხვადასხვა სამშენებლო ნარჩენების გადამუშავება მოხდება ზემოთ აღწერილ ტექნოლოგიურ დანადგარებზე, ამავე ტექნოლოგიური თანმიმდევრობით, ხოლო განთავსება არსებული წიდების გადამუშავების შემდეგ </a:t>
            </a:r>
            <a:r>
              <a:rPr lang="ka-GE" dirty="0" smtClean="0"/>
              <a:t>გათავისუფლებულ </a:t>
            </a:r>
            <a:r>
              <a:rPr lang="ka-GE" dirty="0"/>
              <a:t>ტერიტორიებზე, რომლებზეც არ არის წარმოდგენილი ნიადაგის ნაყოფიერი ფენა და ბალახეული საფარი.</a:t>
            </a:r>
            <a:endParaRPr lang="en-US" dirty="0"/>
          </a:p>
          <a:p>
            <a:pPr>
              <a:buFont typeface="Wingdings" panose="05000000000000000000" pitchFamily="2" charset="2"/>
              <a:buChar char="Ø"/>
            </a:pPr>
            <a:endParaRPr lang="ka-GE" dirty="0" smtClean="0"/>
          </a:p>
          <a:p>
            <a:pPr>
              <a:buFont typeface="Wingdings" panose="05000000000000000000" pitchFamily="2" charset="2"/>
              <a:buChar char="Ø"/>
            </a:pP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356359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5816" y="365125"/>
            <a:ext cx="9037983" cy="618849"/>
          </a:xfrm>
        </p:spPr>
        <p:txBody>
          <a:bodyPr>
            <a:noAutofit/>
          </a:bodyPr>
          <a:lstStyle/>
          <a:p>
            <a:pPr lvl="1" algn="ctr"/>
            <a:r>
              <a:rPr lang="ka-GE" sz="2400" b="1" dirty="0" smtClean="0"/>
              <a:t>წიდების გადამუშავებით სამშენებლო </a:t>
            </a:r>
            <a:r>
              <a:rPr lang="ka-GE" sz="2400" b="1" dirty="0"/>
              <a:t>მასალების წარმოება</a:t>
            </a:r>
            <a:endParaRPr lang="en-US" sz="2400" b="1" dirty="0"/>
          </a:p>
        </p:txBody>
      </p:sp>
      <p:sp>
        <p:nvSpPr>
          <p:cNvPr id="3" name="Content Placeholder 2"/>
          <p:cNvSpPr>
            <a:spLocks noGrp="1"/>
          </p:cNvSpPr>
          <p:nvPr>
            <p:ph idx="1"/>
          </p:nvPr>
        </p:nvSpPr>
        <p:spPr>
          <a:xfrm>
            <a:off x="238539" y="1133062"/>
            <a:ext cx="11678478" cy="5043902"/>
          </a:xfrm>
        </p:spPr>
        <p:txBody>
          <a:bodyPr>
            <a:normAutofit fontScale="77500" lnSpcReduction="20000"/>
          </a:bodyPr>
          <a:lstStyle/>
          <a:p>
            <a:pPr>
              <a:lnSpc>
                <a:spcPct val="120000"/>
              </a:lnSpc>
              <a:buFont typeface="Wingdings" panose="05000000000000000000" pitchFamily="2" charset="2"/>
              <a:buChar char="Ø"/>
            </a:pPr>
            <a:r>
              <a:rPr lang="ka-GE" dirty="0"/>
              <a:t>საამქროში დაგეგმილი სამშენებლო მასალების წარმოების ტექნოლოგიური ხაზის შემადგენლობაში იქნება: გადამუშავებული წიდის და სამშენებლო მასალების ბუნკერი; ცემენტის სილოსი; სამსხვრეველა; ტექნიკური წყლის ავზი; დოზატორი; ბეტონშემრევი მიქსერი; სამშენებლო ბლოკების და სხვა კონსტრუქციების საყალიბე დანადგარები; საშრობი; მზა პროდუქციის დასაწყობების უბანი</a:t>
            </a:r>
            <a:r>
              <a:rPr lang="ka-GE" dirty="0" smtClean="0"/>
              <a:t>.</a:t>
            </a:r>
          </a:p>
          <a:p>
            <a:pPr>
              <a:lnSpc>
                <a:spcPct val="120000"/>
              </a:lnSpc>
              <a:buFont typeface="Wingdings" panose="05000000000000000000" pitchFamily="2" charset="2"/>
              <a:buChar char="Ø"/>
            </a:pPr>
            <a:r>
              <a:rPr lang="ka-GE" dirty="0"/>
              <a:t>საამქროში შესაძლებელი იქნება სხვადასხვა ზომის </a:t>
            </a:r>
            <a:r>
              <a:rPr lang="ka-GE" dirty="0" smtClean="0"/>
              <a:t>სამშენებლო </a:t>
            </a:r>
            <a:r>
              <a:rPr lang="ka-GE" dirty="0"/>
              <a:t>ბლოკების, ასევე სხვადასხვა ზომის და ფორმის სამშენებლო კონსტრუქციების წარმოება</a:t>
            </a:r>
            <a:r>
              <a:rPr lang="ka-GE" dirty="0" smtClean="0"/>
              <a:t>.</a:t>
            </a:r>
          </a:p>
          <a:p>
            <a:pPr>
              <a:lnSpc>
                <a:spcPct val="120000"/>
              </a:lnSpc>
              <a:buFont typeface="Wingdings" panose="05000000000000000000" pitchFamily="2" charset="2"/>
              <a:buChar char="Ø"/>
            </a:pPr>
            <a:r>
              <a:rPr lang="ka-GE" dirty="0"/>
              <a:t>სამშენებლო მასალების წარმოების უბანზე არ არის მოსალოდნელი სახიფათო ნარჩენების </a:t>
            </a:r>
            <a:r>
              <a:rPr lang="ka-GE" dirty="0" smtClean="0"/>
              <a:t>წარმოქმნა.</a:t>
            </a:r>
          </a:p>
          <a:p>
            <a:pPr>
              <a:lnSpc>
                <a:spcPct val="120000"/>
              </a:lnSpc>
              <a:buFont typeface="Wingdings" panose="05000000000000000000" pitchFamily="2" charset="2"/>
              <a:buChar char="Ø"/>
            </a:pPr>
            <a:r>
              <a:rPr lang="ka-GE" dirty="0"/>
              <a:t>ტექნოლოგიური პროცესებიდან ადგილი ექნება არაორგანული მტვრის გავრცელებას, ხოლო ნედლეულის შემოტანის და პროდუქციის გატანის დროს ავტოსატრანსპორტო საშუალებებიდან ნამწვი აირების გაფრქვევას</a:t>
            </a:r>
            <a:r>
              <a:rPr lang="ka-GE" dirty="0" smtClean="0"/>
              <a:t>.</a:t>
            </a:r>
            <a:endParaRPr lang="ka-GE" dirty="0" smtClean="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2473278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6852" y="593725"/>
            <a:ext cx="9167191" cy="1225135"/>
          </a:xfrm>
        </p:spPr>
        <p:txBody>
          <a:bodyPr>
            <a:noAutofit/>
          </a:bodyPr>
          <a:lstStyle/>
          <a:p>
            <a:pPr lvl="1" algn="ctr"/>
            <a:r>
              <a:rPr lang="ka-GE" sz="2400" b="1" dirty="0"/>
              <a:t>მწყობრიდან გამოსული ძრავიანი სატრანსპორტო საშუალებების, სხვადასხვა საყოფაცხოვრებო ტექნიკის, შავი და ფერადი ლითონების ჯართის წინასწარი დამუშავება </a:t>
            </a:r>
            <a:endParaRPr lang="en-US" sz="2400" b="1" dirty="0"/>
          </a:p>
        </p:txBody>
      </p:sp>
      <p:sp>
        <p:nvSpPr>
          <p:cNvPr id="3" name="Content Placeholder 2"/>
          <p:cNvSpPr>
            <a:spLocks noGrp="1"/>
          </p:cNvSpPr>
          <p:nvPr>
            <p:ph idx="1"/>
          </p:nvPr>
        </p:nvSpPr>
        <p:spPr>
          <a:xfrm>
            <a:off x="208722" y="1928191"/>
            <a:ext cx="11698356" cy="4731026"/>
          </a:xfrm>
        </p:spPr>
        <p:txBody>
          <a:bodyPr>
            <a:normAutofit fontScale="70000" lnSpcReduction="20000"/>
          </a:bodyPr>
          <a:lstStyle/>
          <a:p>
            <a:pPr>
              <a:lnSpc>
                <a:spcPct val="120000"/>
              </a:lnSpc>
              <a:buFont typeface="Wingdings" panose="05000000000000000000" pitchFamily="2" charset="2"/>
              <a:buChar char="Ø"/>
            </a:pPr>
            <a:r>
              <a:rPr lang="ka-GE" dirty="0" smtClean="0"/>
              <a:t>საწარმოში დაგეგმილია </a:t>
            </a:r>
            <a:r>
              <a:rPr lang="ka-GE" dirty="0"/>
              <a:t>საყოფაცხოვრებო ტექნიკის </a:t>
            </a:r>
            <a:r>
              <a:rPr lang="ka-GE" dirty="0" smtClean="0"/>
              <a:t>ნარჩენების, შავი </a:t>
            </a:r>
            <a:r>
              <a:rPr lang="ka-GE" dirty="0"/>
              <a:t>და ფერადი ლითონების </a:t>
            </a:r>
            <a:r>
              <a:rPr lang="ka-GE" dirty="0" smtClean="0"/>
              <a:t>ნარჩენების და ძრავიანი </a:t>
            </a:r>
            <a:r>
              <a:rPr lang="ka-GE" dirty="0"/>
              <a:t>სატრანსპორტო </a:t>
            </a:r>
            <a:r>
              <a:rPr lang="ka-GE" dirty="0" smtClean="0"/>
              <a:t>საშუალებების მიღება</a:t>
            </a:r>
            <a:r>
              <a:rPr lang="ka-GE" dirty="0"/>
              <a:t>, განთავსება და წინასწარი დამუშავება (შემადგენელ ნაწილებად </a:t>
            </a:r>
            <a:r>
              <a:rPr lang="ka-GE" dirty="0" smtClean="0"/>
              <a:t>დაშლა).</a:t>
            </a:r>
          </a:p>
          <a:p>
            <a:pPr>
              <a:lnSpc>
                <a:spcPct val="120000"/>
              </a:lnSpc>
              <a:buFont typeface="Wingdings" panose="05000000000000000000" pitchFamily="2" charset="2"/>
              <a:buChar char="Ø"/>
            </a:pPr>
            <a:r>
              <a:rPr lang="ka-GE" dirty="0" smtClean="0"/>
              <a:t>აღნიშნული ნარჩენების დაშლის შემდეგ მიღებული მინები განთავსდება </a:t>
            </a:r>
            <a:r>
              <a:rPr lang="ka-GE" dirty="0"/>
              <a:t>მათთვის განკუთვნილ უბანზე და დაგროვების შესაბამისად გადაეცემა მინის გადამამუშავებელ </a:t>
            </a:r>
            <a:r>
              <a:rPr lang="ka-GE" dirty="0" smtClean="0"/>
              <a:t>საწარმოებს,</a:t>
            </a:r>
            <a:endParaRPr lang="ka-GE" dirty="0"/>
          </a:p>
          <a:p>
            <a:pPr>
              <a:lnSpc>
                <a:spcPct val="120000"/>
              </a:lnSpc>
              <a:buFont typeface="Wingdings" panose="05000000000000000000" pitchFamily="2" charset="2"/>
              <a:buChar char="Ø"/>
            </a:pPr>
            <a:r>
              <a:rPr lang="ka-GE" dirty="0" smtClean="0"/>
              <a:t>მეტალები, </a:t>
            </a:r>
            <a:r>
              <a:rPr lang="ka-GE" dirty="0"/>
              <a:t>ელექტრონული მოწყობილობები, სხვადასხვა კაბელები და მავთულები</a:t>
            </a:r>
            <a:r>
              <a:rPr lang="ka-GE" dirty="0" smtClean="0"/>
              <a:t> </a:t>
            </a:r>
            <a:r>
              <a:rPr lang="ka-GE" dirty="0"/>
              <a:t>გამოყენებული იქნება შპს ,,რუსთავის ფოლადის’’ </a:t>
            </a:r>
            <a:r>
              <a:rPr lang="ka-GE" dirty="0" smtClean="0"/>
              <a:t>ფოლადსადნობ საწარმოში;</a:t>
            </a:r>
            <a:endParaRPr lang="ka-GE" dirty="0"/>
          </a:p>
          <a:p>
            <a:pPr>
              <a:lnSpc>
                <a:spcPct val="120000"/>
              </a:lnSpc>
              <a:buFont typeface="Wingdings" panose="05000000000000000000" pitchFamily="2" charset="2"/>
              <a:buChar char="Ø"/>
            </a:pPr>
            <a:r>
              <a:rPr lang="ka-GE" dirty="0" smtClean="0"/>
              <a:t>საბურავები </a:t>
            </a:r>
            <a:r>
              <a:rPr lang="ka-GE" dirty="0"/>
              <a:t>და სხვადასხვა რეზინის </a:t>
            </a:r>
            <a:r>
              <a:rPr lang="ka-GE" dirty="0" smtClean="0"/>
              <a:t>მასალები; პლასტმასის ნაწილები; </a:t>
            </a:r>
            <a:r>
              <a:rPr lang="ka-GE" dirty="0"/>
              <a:t>ძრავებიდან ამოღებული </a:t>
            </a:r>
            <a:r>
              <a:rPr lang="ka-GE" dirty="0" smtClean="0"/>
              <a:t>ზეთები </a:t>
            </a:r>
            <a:r>
              <a:rPr lang="ka-GE" dirty="0"/>
              <a:t>და სხვა წვადი სახიფათო და არასახიფათო </a:t>
            </a:r>
            <a:r>
              <a:rPr lang="ka-GE" dirty="0" smtClean="0"/>
              <a:t>ნარჩენები დამუშავდება დაგეგმილ საწარმოში;</a:t>
            </a:r>
            <a:endParaRPr lang="en-US" dirty="0"/>
          </a:p>
          <a:p>
            <a:pPr lvl="0">
              <a:lnSpc>
                <a:spcPct val="120000"/>
              </a:lnSpc>
              <a:buFont typeface="Wingdings" panose="05000000000000000000" pitchFamily="2" charset="2"/>
              <a:buChar char="Ø"/>
            </a:pPr>
            <a:r>
              <a:rPr lang="ka-GE" dirty="0" smtClean="0"/>
              <a:t>იმ </a:t>
            </a:r>
            <a:r>
              <a:rPr lang="ka-GE" dirty="0"/>
              <a:t>შემთხვევაში თუ საწარმოში დასამუშავებლად მიღებულ ძრავიან სატრანსპორტო საშუალებებში აღმოჩნდება ელექტროლიტის შემცველი აკუმულატორები, აღნიშნული აკუმულატორები გადამუშავდება აკუმულატორების გადამამუშავებელ </a:t>
            </a:r>
            <a:r>
              <a:rPr lang="ka-GE" dirty="0" smtClean="0"/>
              <a:t>უბანზე.</a:t>
            </a:r>
            <a:endParaRPr lang="en-US" dirty="0"/>
          </a:p>
          <a:p>
            <a:pPr>
              <a:lnSpc>
                <a:spcPct val="120000"/>
              </a:lnSpc>
              <a:buFont typeface="Wingdings" panose="05000000000000000000" pitchFamily="2" charset="2"/>
              <a:buChar char="Ø"/>
            </a:pPr>
            <a:endParaRPr lang="en-US" dirty="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410031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49896" y="365125"/>
            <a:ext cx="9703904" cy="797753"/>
          </a:xfrm>
        </p:spPr>
        <p:txBody>
          <a:bodyPr>
            <a:noAutofit/>
          </a:bodyPr>
          <a:lstStyle/>
          <a:p>
            <a:pPr lvl="1" algn="ctr"/>
            <a:r>
              <a:rPr lang="ka-GE" sz="2400" b="1" dirty="0"/>
              <a:t>10 ტონაზე მეტი სახიფათო ნარჩენის დროებითი შენახვის ობიექტის მოწყობა</a:t>
            </a:r>
            <a:endParaRPr lang="en-US" sz="2400" b="1" dirty="0"/>
          </a:p>
        </p:txBody>
      </p:sp>
      <p:sp>
        <p:nvSpPr>
          <p:cNvPr id="3" name="Content Placeholder 2"/>
          <p:cNvSpPr>
            <a:spLocks noGrp="1"/>
          </p:cNvSpPr>
          <p:nvPr>
            <p:ph idx="1"/>
          </p:nvPr>
        </p:nvSpPr>
        <p:spPr>
          <a:xfrm>
            <a:off x="357809" y="1351722"/>
            <a:ext cx="11430000" cy="4825241"/>
          </a:xfrm>
        </p:spPr>
        <p:txBody>
          <a:bodyPr>
            <a:normAutofit fontScale="77500" lnSpcReduction="20000"/>
          </a:bodyPr>
          <a:lstStyle/>
          <a:p>
            <a:pPr>
              <a:lnSpc>
                <a:spcPct val="120000"/>
              </a:lnSpc>
              <a:buFont typeface="Wingdings" panose="05000000000000000000" pitchFamily="2" charset="2"/>
              <a:buChar char="Ø"/>
            </a:pPr>
            <a:r>
              <a:rPr lang="ka-GE" dirty="0"/>
              <a:t>საწარმოში, სახიფათო ნარჩენების დროებითი განთავსებისთვის გათვალისწინებულია 10 ტონაზე მეტი სახიფათო ნარჩენის დროებითი შენახვის ობიექტის </a:t>
            </a:r>
            <a:r>
              <a:rPr lang="ka-GE" dirty="0" smtClean="0"/>
              <a:t>მოწყობა.</a:t>
            </a:r>
          </a:p>
          <a:p>
            <a:pPr>
              <a:lnSpc>
                <a:spcPct val="120000"/>
              </a:lnSpc>
              <a:buFont typeface="Wingdings" panose="05000000000000000000" pitchFamily="2" charset="2"/>
              <a:buChar char="Ø"/>
            </a:pPr>
            <a:r>
              <a:rPr lang="ka-GE" dirty="0"/>
              <a:t>ობიექტზე დროებით განთავსებული სახიფათო ნარჩენები შეფუთული იქნება შესაბამის შეფუთვაში, კერძოდ, მყარი და ნახევრად მყარი ნარჩენებისთვის გამოყენებული იქნება კონტეინერები, ხოლო თხევადი ნარჩენებისთვის </a:t>
            </a:r>
            <a:r>
              <a:rPr lang="ka-GE" dirty="0" smtClean="0"/>
              <a:t>ავზები.</a:t>
            </a:r>
          </a:p>
          <a:p>
            <a:pPr>
              <a:lnSpc>
                <a:spcPct val="120000"/>
              </a:lnSpc>
              <a:buFont typeface="Wingdings" panose="05000000000000000000" pitchFamily="2" charset="2"/>
              <a:buChar char="Ø"/>
            </a:pPr>
            <a:r>
              <a:rPr lang="ka-GE" dirty="0"/>
              <a:t>განისაზღვრება ნარჩენების საშიშროების კლასები და საშიშროების კლასის აღმნიშვნელი ნიშანი (ეტიკეტი) განთავსდება </a:t>
            </a:r>
            <a:r>
              <a:rPr lang="ka-GE" dirty="0" smtClean="0"/>
              <a:t>შეფუთვაზე.</a:t>
            </a:r>
          </a:p>
          <a:p>
            <a:pPr>
              <a:lnSpc>
                <a:spcPct val="120000"/>
              </a:lnSpc>
              <a:buFont typeface="Wingdings" panose="05000000000000000000" pitchFamily="2" charset="2"/>
              <a:buChar char="Ø"/>
            </a:pPr>
            <a:r>
              <a:rPr lang="ka-GE" dirty="0"/>
              <a:t>ობიექტი იქნება გადახურული და აღჭურვილი წვიმის წყლის შეგროვების სისტემით</a:t>
            </a:r>
            <a:r>
              <a:rPr lang="ka-GE" dirty="0" smtClean="0"/>
              <a:t>.</a:t>
            </a:r>
          </a:p>
          <a:p>
            <a:pPr>
              <a:lnSpc>
                <a:spcPct val="120000"/>
              </a:lnSpc>
              <a:buFont typeface="Wingdings" panose="05000000000000000000" pitchFamily="2" charset="2"/>
              <a:buChar char="Ø"/>
            </a:pPr>
            <a:r>
              <a:rPr lang="ka-GE" dirty="0"/>
              <a:t>სახიფათო ნარჩენების დროებითი შენახვის ობიექტების ძირი მობეტონდება და ნარჩენების დაღვრის ან გაფანტვის შემთხვევაში გათვალისწინებული იქნება შემკრები არხები</a:t>
            </a:r>
            <a:r>
              <a:rPr lang="ka-GE" dirty="0" smtClean="0"/>
              <a:t>.</a:t>
            </a:r>
          </a:p>
          <a:p>
            <a:pPr>
              <a:lnSpc>
                <a:spcPct val="120000"/>
              </a:lnSpc>
              <a:buFont typeface="Wingdings" panose="05000000000000000000" pitchFamily="2" charset="2"/>
              <a:buChar char="Ø"/>
            </a:pPr>
            <a:r>
              <a:rPr lang="ka-GE" dirty="0" smtClean="0"/>
              <a:t>ობიექტი აღჭურვილი იქნება ხანძარსაწინააღმდეგო მოწყობილობებით.</a:t>
            </a: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159079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9042" y="365125"/>
            <a:ext cx="9564757" cy="658605"/>
          </a:xfrm>
        </p:spPr>
        <p:txBody>
          <a:bodyPr>
            <a:normAutofit/>
          </a:bodyPr>
          <a:lstStyle/>
          <a:p>
            <a:pPr lvl="1" algn="ctr" rtl="0">
              <a:lnSpc>
                <a:spcPct val="90000"/>
              </a:lnSpc>
              <a:spcBef>
                <a:spcPct val="0"/>
              </a:spcBef>
            </a:pPr>
            <a:r>
              <a:rPr lang="ka-GE" sz="2800" b="1" dirty="0"/>
              <a:t>აკუმულატორების გადამუშავების </a:t>
            </a:r>
            <a:r>
              <a:rPr lang="ka-GE" sz="2800" b="1" dirty="0" smtClean="0"/>
              <a:t>უბანი</a:t>
            </a:r>
            <a:endParaRPr lang="en-US" sz="2800" dirty="0"/>
          </a:p>
        </p:txBody>
      </p:sp>
      <p:sp>
        <p:nvSpPr>
          <p:cNvPr id="3" name="Content Placeholder 2"/>
          <p:cNvSpPr>
            <a:spLocks noGrp="1"/>
          </p:cNvSpPr>
          <p:nvPr>
            <p:ph idx="1"/>
          </p:nvPr>
        </p:nvSpPr>
        <p:spPr>
          <a:xfrm>
            <a:off x="288235" y="1222513"/>
            <a:ext cx="11539330" cy="4954450"/>
          </a:xfrm>
        </p:spPr>
        <p:txBody>
          <a:bodyPr>
            <a:normAutofit fontScale="70000" lnSpcReduction="20000"/>
          </a:bodyPr>
          <a:lstStyle/>
          <a:p>
            <a:pPr marL="0" indent="0">
              <a:lnSpc>
                <a:spcPct val="110000"/>
              </a:lnSpc>
              <a:buNone/>
            </a:pPr>
            <a:r>
              <a:rPr lang="ka-GE" dirty="0" smtClean="0"/>
              <a:t>საწარმოში გათვალისწინებულია აკუმულატორების გადამამუშავებელი უბანის მოწყობა, სადაც მოხდება </a:t>
            </a:r>
            <a:r>
              <a:rPr lang="ka-GE" dirty="0"/>
              <a:t>აკუმულატორების წინასწარი დამუშავება, რაც ითვალისწინებს:</a:t>
            </a:r>
            <a:endParaRPr lang="en-US" dirty="0"/>
          </a:p>
          <a:p>
            <a:pPr lvl="0">
              <a:lnSpc>
                <a:spcPct val="110000"/>
              </a:lnSpc>
              <a:buFont typeface="Wingdings" panose="05000000000000000000" pitchFamily="2" charset="2"/>
              <a:buChar char="Ø"/>
            </a:pPr>
            <a:r>
              <a:rPr lang="ka-GE" dirty="0"/>
              <a:t>აკუმულატორიდან ელექტროლიტის გადმოღვრას (არსებობის შემთხვევაში);</a:t>
            </a:r>
            <a:endParaRPr lang="en-US" dirty="0"/>
          </a:p>
          <a:p>
            <a:pPr lvl="0">
              <a:lnSpc>
                <a:spcPct val="110000"/>
              </a:lnSpc>
              <a:buFont typeface="Wingdings" panose="05000000000000000000" pitchFamily="2" charset="2"/>
              <a:buChar char="Ø"/>
            </a:pPr>
            <a:r>
              <a:rPr lang="ka-GE" dirty="0"/>
              <a:t>აკუმულატორის გარეცხვას;</a:t>
            </a:r>
            <a:endParaRPr lang="en-US" dirty="0"/>
          </a:p>
          <a:p>
            <a:pPr lvl="0">
              <a:lnSpc>
                <a:spcPct val="110000"/>
              </a:lnSpc>
              <a:buFont typeface="Wingdings" panose="05000000000000000000" pitchFamily="2" charset="2"/>
              <a:buChar char="Ø"/>
            </a:pPr>
            <a:r>
              <a:rPr lang="ka-GE" dirty="0"/>
              <a:t>აკუმულატორის კარკასის (პოლიმერები) და ტყვიის შემცველი ფირფიტების დაქუცმაცებას;</a:t>
            </a:r>
            <a:endParaRPr lang="en-US" dirty="0"/>
          </a:p>
          <a:p>
            <a:pPr lvl="0">
              <a:lnSpc>
                <a:spcPct val="110000"/>
              </a:lnSpc>
              <a:buFont typeface="Wingdings" panose="05000000000000000000" pitchFamily="2" charset="2"/>
              <a:buChar char="Ø"/>
            </a:pPr>
            <a:r>
              <a:rPr lang="ka-GE" dirty="0"/>
              <a:t>აკუმულატორის კარკასის (პოლიმერები) და ტყვიის შემცველი ფირფიტების სეპარირებას.</a:t>
            </a:r>
            <a:endParaRPr lang="en-US" dirty="0"/>
          </a:p>
          <a:p>
            <a:pPr>
              <a:lnSpc>
                <a:spcPct val="110000"/>
              </a:lnSpc>
              <a:buFont typeface="Wingdings" panose="05000000000000000000" pitchFamily="2" charset="2"/>
              <a:buChar char="Ø"/>
            </a:pPr>
            <a:r>
              <a:rPr lang="ka-GE" dirty="0"/>
              <a:t>ტყვიის შემცველი ფირფიტები შესაძლებელია გამოდნობის მიზნით გაგზავნილ იქნეს შპს ,,რუსთავის ფოლადის’’ </a:t>
            </a:r>
            <a:r>
              <a:rPr lang="ka-GE" dirty="0" smtClean="0"/>
              <a:t>ფოლადსადნობ </a:t>
            </a:r>
            <a:r>
              <a:rPr lang="ka-GE" dirty="0"/>
              <a:t>საამქროში ან მოხდეს მისი რეალიზაცია, ტყვიის შემცველი ნედლეულის </a:t>
            </a:r>
            <a:r>
              <a:rPr lang="ka-GE" dirty="0" smtClean="0"/>
              <a:t>სახით.</a:t>
            </a:r>
          </a:p>
          <a:p>
            <a:pPr>
              <a:lnSpc>
                <a:spcPct val="110000"/>
              </a:lnSpc>
              <a:buFont typeface="Wingdings" panose="05000000000000000000" pitchFamily="2" charset="2"/>
              <a:buChar char="Ø"/>
            </a:pPr>
            <a:r>
              <a:rPr lang="ka-GE" dirty="0"/>
              <a:t>აკუმულატორების პოლიმერული ნაწილები გადამუშავდება საწარმოში დაგეგმილ პოლიმერების გადამამუშავებელ უბანზე</a:t>
            </a:r>
            <a:r>
              <a:rPr lang="ka-GE" dirty="0" smtClean="0"/>
              <a:t>.</a:t>
            </a:r>
          </a:p>
          <a:p>
            <a:pPr>
              <a:lnSpc>
                <a:spcPct val="110000"/>
              </a:lnSpc>
              <a:buFont typeface="Wingdings" panose="05000000000000000000" pitchFamily="2" charset="2"/>
              <a:buChar char="Ø"/>
            </a:pPr>
            <a:r>
              <a:rPr lang="ka-GE" dirty="0" smtClean="0"/>
              <a:t>აკუმულატორებიდან ამოღებული ელექტროლიტი </a:t>
            </a:r>
            <a:r>
              <a:rPr lang="ka-GE" dirty="0"/>
              <a:t>და ელექტროლიტის </a:t>
            </a:r>
            <a:r>
              <a:rPr lang="ka-GE" dirty="0" smtClean="0"/>
              <a:t>შემცველი წყალი განეიტრალდება </a:t>
            </a:r>
            <a:r>
              <a:rPr lang="ka-GE" dirty="0"/>
              <a:t>ნეიტრალიზაციის </a:t>
            </a:r>
            <a:r>
              <a:rPr lang="ka-GE" dirty="0" smtClean="0"/>
              <a:t>უბნზე.</a:t>
            </a:r>
            <a:endParaRPr lang="en-US" dirty="0"/>
          </a:p>
          <a:p>
            <a:pPr>
              <a:buFont typeface="Wingdings" panose="05000000000000000000" pitchFamily="2" charset="2"/>
              <a:buChar char="Ø"/>
            </a:pP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407266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8617" y="149087"/>
            <a:ext cx="9495183" cy="815009"/>
          </a:xfrm>
        </p:spPr>
        <p:txBody>
          <a:bodyPr>
            <a:normAutofit/>
          </a:bodyPr>
          <a:lstStyle/>
          <a:p>
            <a:pPr lvl="1" algn="ctr" rtl="0">
              <a:lnSpc>
                <a:spcPct val="90000"/>
              </a:lnSpc>
              <a:spcBef>
                <a:spcPct val="0"/>
              </a:spcBef>
            </a:pPr>
            <a:r>
              <a:rPr lang="ka-GE" sz="2800" b="1" dirty="0"/>
              <a:t>პოლიმერების გადამუშავების </a:t>
            </a:r>
            <a:r>
              <a:rPr lang="ka-GE" sz="2800" b="1" dirty="0" smtClean="0"/>
              <a:t>უბანი</a:t>
            </a:r>
            <a:endParaRPr lang="en-US" sz="2800" dirty="0"/>
          </a:p>
        </p:txBody>
      </p:sp>
      <p:sp>
        <p:nvSpPr>
          <p:cNvPr id="3" name="Content Placeholder 2"/>
          <p:cNvSpPr>
            <a:spLocks noGrp="1"/>
          </p:cNvSpPr>
          <p:nvPr>
            <p:ph idx="1"/>
          </p:nvPr>
        </p:nvSpPr>
        <p:spPr>
          <a:xfrm>
            <a:off x="308113" y="964096"/>
            <a:ext cx="11579087" cy="5212867"/>
          </a:xfrm>
        </p:spPr>
        <p:txBody>
          <a:bodyPr>
            <a:normAutofit fontScale="92500" lnSpcReduction="20000"/>
          </a:bodyPr>
          <a:lstStyle/>
          <a:p>
            <a:pPr marL="0" indent="0">
              <a:lnSpc>
                <a:spcPct val="110000"/>
              </a:lnSpc>
              <a:buNone/>
            </a:pPr>
            <a:r>
              <a:rPr lang="ka-GE" dirty="0"/>
              <a:t>საწარმოს ტერიტორიაზე დაგეგმილია პოლიმერების ნარჩენების გადამუშავების სრული ციკლის მოწყობა, რაც ითვალისწინებს:</a:t>
            </a:r>
            <a:endParaRPr lang="en-US" dirty="0"/>
          </a:p>
          <a:p>
            <a:pPr lvl="0">
              <a:lnSpc>
                <a:spcPct val="110000"/>
              </a:lnSpc>
              <a:buFont typeface="Wingdings" panose="05000000000000000000" pitchFamily="2" charset="2"/>
              <a:buChar char="Ø"/>
            </a:pPr>
            <a:r>
              <a:rPr lang="ka-GE" dirty="0"/>
              <a:t>ნარჩენების მიღება-დასაწყობებას;</a:t>
            </a:r>
            <a:endParaRPr lang="en-US" dirty="0"/>
          </a:p>
          <a:p>
            <a:pPr lvl="0">
              <a:lnSpc>
                <a:spcPct val="110000"/>
              </a:lnSpc>
              <a:buFont typeface="Wingdings" panose="05000000000000000000" pitchFamily="2" charset="2"/>
              <a:buChar char="Ø"/>
            </a:pPr>
            <a:r>
              <a:rPr lang="ka-GE" dirty="0"/>
              <a:t>წინასწარ დამუშავებას (დახარისხება-დაქუცმაცება-რეცხვა-შრობა);</a:t>
            </a:r>
            <a:endParaRPr lang="en-US" dirty="0"/>
          </a:p>
          <a:p>
            <a:pPr lvl="0">
              <a:lnSpc>
                <a:spcPct val="110000"/>
              </a:lnSpc>
              <a:buFont typeface="Wingdings" panose="05000000000000000000" pitchFamily="2" charset="2"/>
              <a:buChar char="Ø"/>
            </a:pPr>
            <a:r>
              <a:rPr lang="ka-GE" dirty="0"/>
              <a:t>სხვადასხვა სახის პოლიმერული მასალის გრანულების წარმოებას;</a:t>
            </a:r>
            <a:endParaRPr lang="en-US" dirty="0"/>
          </a:p>
          <a:p>
            <a:pPr lvl="0">
              <a:lnSpc>
                <a:spcPct val="110000"/>
              </a:lnSpc>
              <a:buFont typeface="Wingdings" panose="05000000000000000000" pitchFamily="2" charset="2"/>
              <a:buChar char="Ø"/>
            </a:pPr>
            <a:r>
              <a:rPr lang="ka-GE" dirty="0"/>
              <a:t>მზა პროდუქციის (გრანულების) შეფუთვას, დასაწყობებას და რეალიზაციას.</a:t>
            </a:r>
            <a:endParaRPr lang="en-US" dirty="0"/>
          </a:p>
          <a:p>
            <a:pPr lvl="0">
              <a:lnSpc>
                <a:spcPct val="110000"/>
              </a:lnSpc>
              <a:buFont typeface="Wingdings" panose="05000000000000000000" pitchFamily="2" charset="2"/>
              <a:buChar char="Ø"/>
            </a:pPr>
            <a:r>
              <a:rPr lang="ka-GE" dirty="0"/>
              <a:t>ან პლასტმასის, საყოფაცხოვრებო დანიშნულების სხვადასხვა ნაკეთობების დამზადება.</a:t>
            </a:r>
            <a:endParaRPr lang="en-US" dirty="0"/>
          </a:p>
          <a:p>
            <a:pPr>
              <a:lnSpc>
                <a:spcPct val="110000"/>
              </a:lnSpc>
              <a:buFont typeface="Wingdings" panose="05000000000000000000" pitchFamily="2" charset="2"/>
              <a:buChar char="Ø"/>
            </a:pPr>
            <a:r>
              <a:rPr lang="ka-GE" dirty="0"/>
              <a:t>საწარმოს ტერიტორიაზე, ნარჩენების შემოტანა </a:t>
            </a:r>
            <a:r>
              <a:rPr lang="ka-GE" dirty="0" smtClean="0"/>
              <a:t>და </a:t>
            </a:r>
            <a:r>
              <a:rPr lang="ka-GE" dirty="0"/>
              <a:t>დასაწყობდება </a:t>
            </a:r>
            <a:r>
              <a:rPr lang="ka-GE" dirty="0" smtClean="0"/>
              <a:t>მოხდება ღია </a:t>
            </a:r>
            <a:r>
              <a:rPr lang="ka-GE" dirty="0"/>
              <a:t>საწყობის ტერიტორიაზე, რომლის ზედაპირი დაფარული იქნება მყარი საფარით.</a:t>
            </a: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98819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6730" y="365125"/>
            <a:ext cx="9187070" cy="668545"/>
          </a:xfrm>
        </p:spPr>
        <p:txBody>
          <a:bodyPr>
            <a:normAutofit/>
          </a:bodyPr>
          <a:lstStyle/>
          <a:p>
            <a:pPr lvl="1" algn="ctr" rtl="0">
              <a:lnSpc>
                <a:spcPct val="90000"/>
              </a:lnSpc>
              <a:spcBef>
                <a:spcPct val="0"/>
              </a:spcBef>
            </a:pPr>
            <a:r>
              <a:rPr lang="ka-GE" sz="2800" b="1" dirty="0"/>
              <a:t>რეზინ-ტექნიკური ნაწარმის </a:t>
            </a:r>
            <a:r>
              <a:rPr lang="ka-GE" sz="2800" b="1" dirty="0" smtClean="0"/>
              <a:t>გადამუშავება</a:t>
            </a:r>
            <a:endParaRPr lang="en-US" sz="2800" dirty="0"/>
          </a:p>
        </p:txBody>
      </p:sp>
      <p:sp>
        <p:nvSpPr>
          <p:cNvPr id="3" name="Content Placeholder 2"/>
          <p:cNvSpPr>
            <a:spLocks noGrp="1"/>
          </p:cNvSpPr>
          <p:nvPr>
            <p:ph idx="1"/>
          </p:nvPr>
        </p:nvSpPr>
        <p:spPr>
          <a:xfrm>
            <a:off x="248478" y="1202635"/>
            <a:ext cx="11529392" cy="4974328"/>
          </a:xfrm>
        </p:spPr>
        <p:txBody>
          <a:bodyPr>
            <a:normAutofit fontScale="47500" lnSpcReduction="20000"/>
          </a:bodyPr>
          <a:lstStyle/>
          <a:p>
            <a:pPr>
              <a:lnSpc>
                <a:spcPct val="120000"/>
              </a:lnSpc>
              <a:buFont typeface="Wingdings" panose="05000000000000000000" pitchFamily="2" charset="2"/>
              <a:buChar char="Ø"/>
            </a:pPr>
            <a:r>
              <a:rPr lang="ka-GE" sz="3800" dirty="0" smtClean="0"/>
              <a:t>საწარმოში გათვალისწინებული ჩინური კომპანია Xuchang Huarui Machinery-ის წარმოების საბურავების გადამამუშავებელი ტექნოლოგიური ხაზი, მოცემულ ტექნოლოგიურ ხაზზე საბურავების გადამუშავების შედეგად მიიღება სამი სახის პროდუქცია:</a:t>
            </a:r>
          </a:p>
          <a:p>
            <a:pPr marL="984250" indent="-268288">
              <a:lnSpc>
                <a:spcPct val="120000"/>
              </a:lnSpc>
              <a:buFont typeface="Wingdings" panose="05000000000000000000" pitchFamily="2" charset="2"/>
              <a:buChar char="Ø"/>
            </a:pPr>
            <a:r>
              <a:rPr lang="ka-GE" sz="3800" dirty="0" smtClean="0"/>
              <a:t>მეტალის კორდი ორი ტიპის: მეტალური მავთული და გვერდითი რგოლი (მსხვილი მავთული);</a:t>
            </a:r>
          </a:p>
          <a:p>
            <a:pPr marL="984250" indent="-268288">
              <a:lnSpc>
                <a:spcPct val="120000"/>
              </a:lnSpc>
              <a:buFont typeface="Wingdings" panose="05000000000000000000" pitchFamily="2" charset="2"/>
              <a:buChar char="Ø"/>
            </a:pPr>
            <a:r>
              <a:rPr lang="ka-GE" sz="3800" dirty="0" smtClean="0"/>
              <a:t>ტექსტილის კორდი;</a:t>
            </a:r>
          </a:p>
          <a:p>
            <a:pPr marL="984250" indent="-268288">
              <a:lnSpc>
                <a:spcPct val="120000"/>
              </a:lnSpc>
              <a:buFont typeface="Wingdings" panose="05000000000000000000" pitchFamily="2" charset="2"/>
              <a:buChar char="Ø"/>
            </a:pPr>
            <a:r>
              <a:rPr lang="ka-GE" sz="3800" dirty="0" smtClean="0"/>
              <a:t>რეზინის ფხვნილი სხვადასხვა ფრაქციის: 0,63 მმ; 0,63 - 2,0 მმ; 2,0 - 5,0 მმ.</a:t>
            </a:r>
          </a:p>
          <a:p>
            <a:pPr marL="357188" indent="-357188">
              <a:lnSpc>
                <a:spcPct val="120000"/>
              </a:lnSpc>
              <a:buFont typeface="Wingdings" panose="05000000000000000000" pitchFamily="2" charset="2"/>
              <a:buChar char="Ø"/>
            </a:pPr>
            <a:r>
              <a:rPr lang="ka-GE" sz="3800" dirty="0" smtClean="0"/>
              <a:t>რეზინის ფხვნილი გამოყენებული იქნება რეზინის ფილების და სხვადასხვა ნაწარმის დასამზადებლად.</a:t>
            </a:r>
          </a:p>
          <a:p>
            <a:pPr marL="357188" indent="-357188">
              <a:lnSpc>
                <a:spcPct val="120000"/>
              </a:lnSpc>
              <a:buFont typeface="Wingdings" panose="05000000000000000000" pitchFamily="2" charset="2"/>
              <a:buChar char="Ø"/>
            </a:pPr>
            <a:r>
              <a:rPr lang="ka-GE" sz="3800" dirty="0" smtClean="0"/>
              <a:t>რეზინის ფილები დასამზადებლად პირველად ელექტრო ამრევში ყრიან რეზინის ფხვნილს, უმატებენ წებოს და პიგმენტს, გარგად შერევის შემდგომ გადააქვთ სპეციალურ ფორმებზე, ამ ფორმებს შემდგომ აწყობენ დამპრესავ მოწყობილობაში საიდანაც უკვე  სარეალიზაციო გამზადებული ფილები გამოდის.</a:t>
            </a:r>
          </a:p>
          <a:p>
            <a:pPr marL="357188" indent="-357188">
              <a:lnSpc>
                <a:spcPct val="120000"/>
              </a:lnSpc>
              <a:buFont typeface="Wingdings" panose="05000000000000000000" pitchFamily="2" charset="2"/>
              <a:buChar char="Ø"/>
            </a:pPr>
            <a:r>
              <a:rPr lang="ka-GE" sz="3800" dirty="0" smtClean="0"/>
              <a:t>მიღებული რეზინის ფილები არის ეკოლოგიურად სუფთა, გამოირჩევა მაღალი რეზისტენტობით წყლის, ტემპერატურისა და სიმძიმის მიმართ, არ აქვს ფაქტობრივად არავითარი უარყოფითი მხარე.</a:t>
            </a:r>
            <a:endParaRPr lang="en-US" sz="3800" dirty="0" smtClean="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11067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97764" y="365126"/>
            <a:ext cx="10068340" cy="907084"/>
          </a:xfrm>
        </p:spPr>
        <p:txBody>
          <a:bodyPr>
            <a:noAutofit/>
          </a:bodyPr>
          <a:lstStyle/>
          <a:p>
            <a:pPr lvl="1" algn="ctr"/>
            <a:r>
              <a:rPr lang="ka-GE" sz="2400" b="1" dirty="0"/>
              <a:t>სახიფათო და არასახიფათო ნარჩენების ინსინერაცია და განთავსება</a:t>
            </a:r>
            <a:endParaRPr lang="en-US" sz="2400" b="1" dirty="0"/>
          </a:p>
        </p:txBody>
      </p:sp>
      <p:sp>
        <p:nvSpPr>
          <p:cNvPr id="3" name="Content Placeholder 2"/>
          <p:cNvSpPr>
            <a:spLocks noGrp="1"/>
          </p:cNvSpPr>
          <p:nvPr>
            <p:ph idx="1"/>
          </p:nvPr>
        </p:nvSpPr>
        <p:spPr>
          <a:xfrm>
            <a:off x="238539" y="1162878"/>
            <a:ext cx="11757991" cy="5387009"/>
          </a:xfrm>
        </p:spPr>
        <p:txBody>
          <a:bodyPr>
            <a:normAutofit fontScale="70000" lnSpcReduction="20000"/>
          </a:bodyPr>
          <a:lstStyle/>
          <a:p>
            <a:pPr>
              <a:lnSpc>
                <a:spcPct val="120000"/>
              </a:lnSpc>
              <a:buFont typeface="Wingdings" panose="05000000000000000000" pitchFamily="2" charset="2"/>
              <a:buChar char="Ø"/>
            </a:pPr>
            <a:r>
              <a:rPr lang="ka-GE" dirty="0"/>
              <a:t>საწარმოში დაგეგმილია კონტეინერში მოთავსებული კომპანია Facultatieve Technologies-ის ინგლისური წარმოების N3 მოდელის ინსინერატორის </a:t>
            </a:r>
            <a:r>
              <a:rPr lang="ka-GE" dirty="0" smtClean="0"/>
              <a:t>მოწყობა.</a:t>
            </a:r>
          </a:p>
          <a:p>
            <a:pPr>
              <a:lnSpc>
                <a:spcPct val="120000"/>
              </a:lnSpc>
              <a:buFont typeface="Wingdings" panose="05000000000000000000" pitchFamily="2" charset="2"/>
              <a:buChar char="Ø"/>
            </a:pPr>
            <a:r>
              <a:rPr lang="ka-GE" dirty="0"/>
              <a:t>ინსინერატორის N3 მოდელი წარმოადგენს ნარჩენების მრავალი სახეობის აპრობირებულ ეფექტურ გაუვნებელყოფის საშუალებას, რომელიც ფუნქციონირებს ნაცრის, კვამლისა და არასასიამოვნო სუნის ემისისების გარეშე</a:t>
            </a:r>
            <a:r>
              <a:rPr lang="ka-GE" dirty="0" smtClean="0"/>
              <a:t>.</a:t>
            </a:r>
          </a:p>
          <a:p>
            <a:pPr>
              <a:lnSpc>
                <a:spcPct val="120000"/>
              </a:lnSpc>
              <a:buFont typeface="Wingdings" panose="05000000000000000000" pitchFamily="2" charset="2"/>
              <a:buChar char="Ø"/>
            </a:pPr>
            <a:r>
              <a:rPr lang="ka-GE" dirty="0" smtClean="0"/>
              <a:t>ინსინერატორს გააჩნია წვის ორი კამერა</a:t>
            </a:r>
          </a:p>
          <a:p>
            <a:pPr>
              <a:lnSpc>
                <a:spcPct val="120000"/>
              </a:lnSpc>
              <a:buFont typeface="Wingdings" panose="05000000000000000000" pitchFamily="2" charset="2"/>
              <a:buChar char="Ø"/>
            </a:pPr>
            <a:r>
              <a:rPr lang="ka-GE" dirty="0" smtClean="0"/>
              <a:t>წვის პირველ კამერაში წვა ხდება </a:t>
            </a:r>
            <a:r>
              <a:rPr lang="ka-GE" dirty="0"/>
              <a:t>ჰაერის გამოყენება, ხოლო წვის შედეგად გამოყოფილი აირების ფერფლის ნაწილაკები ილექება ვენტურის პანელებზე და მხოლოდ ამის შემდეგ აირი გადადის მეორად </a:t>
            </a:r>
            <a:r>
              <a:rPr lang="ka-GE" dirty="0" smtClean="0"/>
              <a:t>კამერაში;</a:t>
            </a:r>
          </a:p>
          <a:p>
            <a:pPr>
              <a:lnSpc>
                <a:spcPct val="120000"/>
              </a:lnSpc>
              <a:buFont typeface="Wingdings" panose="05000000000000000000" pitchFamily="2" charset="2"/>
              <a:buChar char="Ø"/>
            </a:pPr>
            <a:r>
              <a:rPr lang="ka-GE" dirty="0" smtClean="0"/>
              <a:t>მეორე </a:t>
            </a:r>
            <a:r>
              <a:rPr lang="ka-GE" dirty="0"/>
              <a:t>კამერაში ნორმალური სამუშაო ტემპერატურა არის 800-1050 </a:t>
            </a:r>
            <a:r>
              <a:rPr lang="ka-GE" dirty="0" smtClean="0"/>
              <a:t>გრადუსი.</a:t>
            </a:r>
          </a:p>
          <a:p>
            <a:pPr>
              <a:lnSpc>
                <a:spcPct val="120000"/>
              </a:lnSpc>
              <a:buFont typeface="Wingdings" panose="05000000000000000000" pitchFamily="2" charset="2"/>
              <a:buChar char="Ø"/>
            </a:pPr>
            <a:r>
              <a:rPr lang="ka-GE" dirty="0"/>
              <a:t>საწარმოში ინსინერაციის მიზნით შემოტანილი სახიფათო ნარჩენები, დროებით განთავსდება ამავე საწარმოში დაგეგმილ 10 ტონაზე მეტი სახიფათო ნარჩენის დროებითი შენახვის </a:t>
            </a:r>
            <a:r>
              <a:rPr lang="ka-GE" dirty="0" smtClean="0"/>
              <a:t>ობიექტზე.</a:t>
            </a:r>
          </a:p>
          <a:p>
            <a:pPr>
              <a:lnSpc>
                <a:spcPct val="120000"/>
              </a:lnSpc>
              <a:buFont typeface="Wingdings" panose="05000000000000000000" pitchFamily="2" charset="2"/>
              <a:buChar char="Ø"/>
            </a:pPr>
            <a:r>
              <a:rPr lang="ka-GE" dirty="0" smtClean="0"/>
              <a:t>ინსინერაციის </a:t>
            </a:r>
            <a:r>
              <a:rPr lang="ka-GE" dirty="0"/>
              <a:t>შემდეგ წარმოქმნილ ფერფლს, რომელიც წარმოადგენს სახიფათო ნარჩენს, იგი განთავსდება ინსინერაციის უბანზე დაგეგმილ მიწისქვეშა საწყობში</a:t>
            </a:r>
            <a:r>
              <a:rPr lang="ka-GE" dirty="0" smtClean="0"/>
              <a:t>.</a:t>
            </a: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1633664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7096" y="365125"/>
            <a:ext cx="9246704" cy="688423"/>
          </a:xfrm>
        </p:spPr>
        <p:txBody>
          <a:bodyPr>
            <a:normAutofit/>
          </a:bodyPr>
          <a:lstStyle/>
          <a:p>
            <a:pPr algn="ctr"/>
            <a:r>
              <a:rPr lang="ka-GE" sz="2800" b="1" dirty="0" smtClean="0"/>
              <a:t>საპროექტო N3 ინსინერატორი</a:t>
            </a:r>
            <a:endParaRPr lang="en-US" sz="2800" b="1" dirty="0"/>
          </a:p>
        </p:txBody>
      </p:sp>
      <p:pic>
        <p:nvPicPr>
          <p:cNvPr id="4" name="Content Placeholder 3"/>
          <p:cNvPicPr>
            <a:picLocks noGrp="1"/>
          </p:cNvPicPr>
          <p:nvPr>
            <p:ph idx="1"/>
          </p:nvPr>
        </p:nvPicPr>
        <p:blipFill>
          <a:blip r:embed="rId2" cstate="print"/>
          <a:stretch>
            <a:fillRect/>
          </a:stretch>
        </p:blipFill>
        <p:spPr>
          <a:xfrm>
            <a:off x="944217" y="1053548"/>
            <a:ext cx="9819861" cy="5714999"/>
          </a:xfrm>
          <a:prstGeom prst="rect">
            <a:avLst/>
          </a:prstGeom>
        </p:spPr>
      </p:pic>
      <p:pic>
        <p:nvPicPr>
          <p:cNvPr id="5" name="Picture 4" descr="Axali logo.png"/>
          <p:cNvPicPr/>
          <p:nvPr/>
        </p:nvPicPr>
        <p:blipFill>
          <a:blip r:embed="rId3"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15802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6"/>
            <a:ext cx="9525000" cy="608909"/>
          </a:xfrm>
        </p:spPr>
        <p:txBody>
          <a:bodyPr>
            <a:normAutofit/>
          </a:bodyPr>
          <a:lstStyle/>
          <a:p>
            <a:pPr algn="ctr"/>
            <a:r>
              <a:rPr lang="ka-GE" sz="2400" b="1" dirty="0"/>
              <a:t>საწარმოში დაგეგმილი ტექნოლოგიური უბნების განთავსების გეგმა</a:t>
            </a:r>
            <a:endParaRPr lang="en-US" sz="2400" b="1" dirty="0"/>
          </a:p>
        </p:txBody>
      </p:sp>
      <p:pic>
        <p:nvPicPr>
          <p:cNvPr id="4" name="Content Placeholder 3"/>
          <p:cNvPicPr>
            <a:picLocks noGrp="1"/>
          </p:cNvPicPr>
          <p:nvPr>
            <p:ph idx="1"/>
          </p:nvPr>
        </p:nvPicPr>
        <p:blipFill>
          <a:blip r:embed="rId2"/>
          <a:stretch>
            <a:fillRect/>
          </a:stretch>
        </p:blipFill>
        <p:spPr>
          <a:xfrm>
            <a:off x="387626" y="1113184"/>
            <a:ext cx="11290852" cy="5595730"/>
          </a:xfrm>
          <a:prstGeom prst="rect">
            <a:avLst/>
          </a:prstGeom>
        </p:spPr>
      </p:pic>
      <p:pic>
        <p:nvPicPr>
          <p:cNvPr id="5" name="Picture 4" descr="Axali logo.png"/>
          <p:cNvPicPr/>
          <p:nvPr/>
        </p:nvPicPr>
        <p:blipFill>
          <a:blip r:embed="rId3"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344744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7096"/>
          </a:xfrm>
        </p:spPr>
        <p:txBody>
          <a:bodyPr>
            <a:normAutofit/>
          </a:bodyPr>
          <a:lstStyle/>
          <a:p>
            <a:pPr algn="ctr"/>
            <a:r>
              <a:rPr lang="ka-GE" sz="3200" b="1" dirty="0"/>
              <a:t>საკანონმდებლო მოთხოვნები</a:t>
            </a:r>
            <a:endParaRPr lang="en-US" sz="3200" dirty="0"/>
          </a:p>
        </p:txBody>
      </p:sp>
      <p:sp>
        <p:nvSpPr>
          <p:cNvPr id="3" name="Content Placeholder 2"/>
          <p:cNvSpPr>
            <a:spLocks noGrp="1"/>
          </p:cNvSpPr>
          <p:nvPr>
            <p:ph idx="1"/>
          </p:nvPr>
        </p:nvSpPr>
        <p:spPr>
          <a:xfrm>
            <a:off x="194553" y="1147864"/>
            <a:ext cx="11789923" cy="5447489"/>
          </a:xfrm>
        </p:spPr>
        <p:txBody>
          <a:bodyPr>
            <a:normAutofit fontScale="77500" lnSpcReduction="20000"/>
          </a:bodyPr>
          <a:lstStyle/>
          <a:p>
            <a:pPr marL="0" indent="0" algn="just">
              <a:lnSpc>
                <a:spcPct val="120000"/>
              </a:lnSpc>
              <a:buNone/>
            </a:pPr>
            <a:r>
              <a:rPr lang="ka-GE" dirty="0"/>
              <a:t>საქართველოს კანონის ,,გარემოსდაცვითი შეფასების კოდექსი’’-ს მე-8 მუხლის მე-3 ნაწილის თანახმად სკოპინგის ანგარიში უნდა მოიცავდეს:</a:t>
            </a:r>
            <a:endParaRPr lang="en-US" dirty="0"/>
          </a:p>
          <a:p>
            <a:pPr algn="just">
              <a:lnSpc>
                <a:spcPct val="120000"/>
              </a:lnSpc>
              <a:buFont typeface="Wingdings" panose="05000000000000000000" pitchFamily="2" charset="2"/>
              <a:buChar char="Ø"/>
            </a:pPr>
            <a:r>
              <a:rPr lang="ka-GE" dirty="0" smtClean="0"/>
              <a:t>ზოგად </a:t>
            </a:r>
            <a:r>
              <a:rPr lang="ka-GE" dirty="0"/>
              <a:t>ინფორმაციას დაგეგმილი საქმიანობის, მისი განხორციელების ადგილის, ფიზიკური </a:t>
            </a:r>
            <a:r>
              <a:rPr lang="ka-GE" dirty="0" smtClean="0"/>
              <a:t>მახასიათებლების </a:t>
            </a:r>
            <a:r>
              <a:rPr lang="ka-GE" dirty="0"/>
              <a:t>და </a:t>
            </a:r>
            <a:r>
              <a:rPr lang="ka-GE" dirty="0" smtClean="0"/>
              <a:t>განხილული ალტერნატივების </a:t>
            </a:r>
            <a:r>
              <a:rPr lang="ka-GE" dirty="0"/>
              <a:t>შესახებ;</a:t>
            </a:r>
          </a:p>
          <a:p>
            <a:pPr algn="just">
              <a:lnSpc>
                <a:spcPct val="120000"/>
              </a:lnSpc>
              <a:buFont typeface="Wingdings" panose="05000000000000000000" pitchFamily="2" charset="2"/>
              <a:buChar char="Ø"/>
            </a:pPr>
            <a:r>
              <a:rPr lang="ka-GE" dirty="0"/>
              <a:t>ზოგად ინფორმაციას დაგეგმილი საქმიანობის განხორციელებით გარემოზე, ადამიანის ჯანმრთელობაზე, მის სოციალურ გარემოზე, დაცულ ტერიტორიებზე, კულტურული მემკვიდრეობის ძეგლებზე და სხვა ობიექტზე შესაძლო ზემოქმედების და მისი სახეების შესახებ, რომლებიც შესწავლილი იქნება გზშ-ის პროცესში;</a:t>
            </a:r>
          </a:p>
          <a:p>
            <a:pPr algn="just">
              <a:lnSpc>
                <a:spcPct val="120000"/>
              </a:lnSpc>
              <a:buFont typeface="Wingdings" panose="05000000000000000000" pitchFamily="2" charset="2"/>
              <a:buChar char="Ø"/>
            </a:pPr>
            <a:r>
              <a:rPr lang="ka-GE" dirty="0"/>
              <a:t>ინფორმაციას გზშ-ის ანგარიშის მომზადებისთვის ჩასატარებელი საბაზისო/საძიებო კვლევებისა და საჭირო მეთოდების შესახებ;</a:t>
            </a:r>
          </a:p>
          <a:p>
            <a:pPr algn="just">
              <a:lnSpc>
                <a:spcPct val="120000"/>
              </a:lnSpc>
              <a:buFont typeface="Wingdings" panose="05000000000000000000" pitchFamily="2" charset="2"/>
              <a:buChar char="Ø"/>
            </a:pPr>
            <a:r>
              <a:rPr lang="ka-GE"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შერბილებისათვის.</a:t>
            </a:r>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3784"/>
            <a:ext cx="1530985" cy="848610"/>
          </a:xfrm>
          <a:prstGeom prst="rect">
            <a:avLst/>
          </a:prstGeom>
        </p:spPr>
      </p:pic>
    </p:spTree>
    <p:extLst>
      <p:ext uri="{BB962C8B-B14F-4D97-AF65-F5344CB8AC3E}">
        <p14:creationId xmlns:p14="http://schemas.microsoft.com/office/powerpoint/2010/main" val="232279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9530" y="365125"/>
            <a:ext cx="9644270" cy="728179"/>
          </a:xfrm>
        </p:spPr>
        <p:txBody>
          <a:bodyPr>
            <a:normAutofit fontScale="90000"/>
          </a:bodyPr>
          <a:lstStyle/>
          <a:p>
            <a:pPr algn="ctr"/>
            <a:r>
              <a:rPr lang="ka-GE" sz="2800" b="1" dirty="0"/>
              <a:t>გარემოზე ზემოქმედების სახეები, რომელიც შესწავლილი იქნება გზშ-ს ეტაპზე </a:t>
            </a:r>
            <a:endParaRPr lang="en-US" sz="2800" b="1" dirty="0"/>
          </a:p>
        </p:txBody>
      </p:sp>
      <p:sp>
        <p:nvSpPr>
          <p:cNvPr id="3" name="Content Placeholder 2"/>
          <p:cNvSpPr>
            <a:spLocks noGrp="1"/>
          </p:cNvSpPr>
          <p:nvPr>
            <p:ph idx="1"/>
          </p:nvPr>
        </p:nvSpPr>
        <p:spPr>
          <a:xfrm>
            <a:off x="298174" y="1470991"/>
            <a:ext cx="11589026" cy="4705972"/>
          </a:xfrm>
        </p:spPr>
        <p:txBody>
          <a:bodyPr>
            <a:normAutofit fontScale="92500" lnSpcReduction="20000"/>
          </a:bodyPr>
          <a:lstStyle/>
          <a:p>
            <a:pPr lvl="0" algn="just">
              <a:lnSpc>
                <a:spcPct val="110000"/>
              </a:lnSpc>
              <a:buFont typeface="Wingdings" panose="05000000000000000000" pitchFamily="2" charset="2"/>
              <a:buChar char="Ø"/>
            </a:pPr>
            <a:r>
              <a:rPr lang="ka-GE" dirty="0"/>
              <a:t>ატმოსფერულ ჰაერში მავნე ნივთიერებების ემისიები და ხმაურის გავრცელება;</a:t>
            </a:r>
            <a:endParaRPr lang="en-US" dirty="0"/>
          </a:p>
          <a:p>
            <a:pPr lvl="0" algn="just">
              <a:lnSpc>
                <a:spcPct val="110000"/>
              </a:lnSpc>
              <a:buFont typeface="Wingdings" panose="05000000000000000000" pitchFamily="2" charset="2"/>
              <a:buChar char="Ø"/>
            </a:pPr>
            <a:r>
              <a:rPr lang="ka-GE" dirty="0"/>
              <a:t>ზემოქმედება გეოლოგიურ გარემოზე;</a:t>
            </a:r>
            <a:endParaRPr lang="en-US" dirty="0"/>
          </a:p>
          <a:p>
            <a:pPr lvl="0" algn="just">
              <a:lnSpc>
                <a:spcPct val="110000"/>
              </a:lnSpc>
              <a:buFont typeface="Wingdings" panose="05000000000000000000" pitchFamily="2" charset="2"/>
              <a:buChar char="Ø"/>
            </a:pPr>
            <a:r>
              <a:rPr lang="ka-GE" dirty="0"/>
              <a:t>ზემოქმედება წყლის გარემოზე;</a:t>
            </a:r>
            <a:endParaRPr lang="en-US" dirty="0"/>
          </a:p>
          <a:p>
            <a:pPr lvl="0" algn="just">
              <a:lnSpc>
                <a:spcPct val="110000"/>
              </a:lnSpc>
              <a:buFont typeface="Wingdings" panose="05000000000000000000" pitchFamily="2" charset="2"/>
              <a:buChar char="Ø"/>
            </a:pPr>
            <a:r>
              <a:rPr lang="ka-GE" dirty="0" smtClean="0"/>
              <a:t>ზემოქმედება </a:t>
            </a:r>
            <a:r>
              <a:rPr lang="ka-GE" dirty="0"/>
              <a:t>მცენარეულ საფარზე, ცხოველთა </a:t>
            </a:r>
            <a:r>
              <a:rPr lang="ka-GE" dirty="0" smtClean="0"/>
              <a:t>სახეობებზე, იქთიოლიგიაზე </a:t>
            </a:r>
            <a:r>
              <a:rPr lang="ka-GE" dirty="0"/>
              <a:t>და მათ საბინადრო ადგილებზე;</a:t>
            </a:r>
            <a:endParaRPr lang="en-US" dirty="0"/>
          </a:p>
          <a:p>
            <a:pPr lvl="0" algn="just">
              <a:lnSpc>
                <a:spcPct val="110000"/>
              </a:lnSpc>
              <a:buFont typeface="Wingdings" panose="05000000000000000000" pitchFamily="2" charset="2"/>
              <a:buChar char="Ø"/>
            </a:pPr>
            <a:r>
              <a:rPr lang="ka-GE" dirty="0"/>
              <a:t>ზემოქმედება ნიადაგის ნაყოფიერ ფენაზე, დაბინძურების რისკები; </a:t>
            </a:r>
            <a:endParaRPr lang="en-US" dirty="0"/>
          </a:p>
          <a:p>
            <a:pPr lvl="0" algn="just">
              <a:lnSpc>
                <a:spcPct val="110000"/>
              </a:lnSpc>
              <a:buFont typeface="Wingdings" panose="05000000000000000000" pitchFamily="2" charset="2"/>
              <a:buChar char="Ø"/>
            </a:pPr>
            <a:r>
              <a:rPr lang="ka-GE" dirty="0"/>
              <a:t>ვიზუალურ-ლანდშაფტური ზემოქმედება;</a:t>
            </a:r>
            <a:endParaRPr lang="en-US" dirty="0"/>
          </a:p>
          <a:p>
            <a:pPr lvl="0" algn="just">
              <a:lnSpc>
                <a:spcPct val="110000"/>
              </a:lnSpc>
              <a:buFont typeface="Wingdings" panose="05000000000000000000" pitchFamily="2" charset="2"/>
              <a:buChar char="Ø"/>
            </a:pPr>
            <a:r>
              <a:rPr lang="ka-GE" dirty="0"/>
              <a:t>ნარჩენების წარმოქმნის და მართვის შედეგად მოსალოდნელი ზემოქმედება;</a:t>
            </a: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3785"/>
            <a:ext cx="1530985" cy="1037455"/>
          </a:xfrm>
          <a:prstGeom prst="rect">
            <a:avLst/>
          </a:prstGeom>
        </p:spPr>
      </p:pic>
    </p:spTree>
    <p:extLst>
      <p:ext uri="{BB962C8B-B14F-4D97-AF65-F5344CB8AC3E}">
        <p14:creationId xmlns:p14="http://schemas.microsoft.com/office/powerpoint/2010/main" val="1174598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8678" y="365125"/>
            <a:ext cx="9014792" cy="1325563"/>
          </a:xfrm>
        </p:spPr>
        <p:txBody>
          <a:bodyPr>
            <a:normAutofit/>
          </a:bodyPr>
          <a:lstStyle/>
          <a:p>
            <a:pPr algn="ctr"/>
            <a:r>
              <a:rPr lang="ka-GE" sz="2800" b="1" dirty="0"/>
              <a:t>გარემოზე ზემოქმედების სახეები, რომელიც შესწავლილი იქნება გზშ-ს ეტაპზე </a:t>
            </a:r>
            <a:endParaRPr lang="en-US" sz="2800" b="1" dirty="0"/>
          </a:p>
        </p:txBody>
      </p:sp>
      <p:sp>
        <p:nvSpPr>
          <p:cNvPr id="3" name="Content Placeholder 2"/>
          <p:cNvSpPr>
            <a:spLocks noGrp="1"/>
          </p:cNvSpPr>
          <p:nvPr>
            <p:ph idx="1"/>
          </p:nvPr>
        </p:nvSpPr>
        <p:spPr/>
        <p:txBody>
          <a:bodyPr/>
          <a:lstStyle/>
          <a:p>
            <a:pPr lvl="0" algn="just">
              <a:buFont typeface="Wingdings" panose="05000000000000000000" pitchFamily="2" charset="2"/>
              <a:buChar char="Ø"/>
            </a:pPr>
            <a:r>
              <a:rPr lang="ka-GE" dirty="0"/>
              <a:t>ზემოქმედება ადამიანის ჯანმრთელობასა და უსაფრთხოებაზე;</a:t>
            </a:r>
            <a:endParaRPr lang="en-US" dirty="0"/>
          </a:p>
          <a:p>
            <a:pPr lvl="0" algn="just">
              <a:buFont typeface="Wingdings" panose="05000000000000000000" pitchFamily="2" charset="2"/>
              <a:buChar char="Ø"/>
            </a:pPr>
            <a:r>
              <a:rPr lang="ka-GE" dirty="0"/>
              <a:t>ზემოქმედება ადგილობრივი მოსახლეობის ცხოვრების </a:t>
            </a:r>
            <a:r>
              <a:rPr lang="ka-GE" dirty="0" smtClean="0"/>
              <a:t>პირობებზე</a:t>
            </a:r>
            <a:r>
              <a:rPr lang="ka-GE" dirty="0"/>
              <a:t>;</a:t>
            </a:r>
            <a:endParaRPr lang="en-US" dirty="0"/>
          </a:p>
          <a:p>
            <a:pPr lvl="0" algn="just">
              <a:buFont typeface="Wingdings" panose="05000000000000000000" pitchFamily="2" charset="2"/>
              <a:buChar char="Ø"/>
            </a:pPr>
            <a:r>
              <a:rPr lang="ka-GE" dirty="0"/>
              <a:t>ზემოქმედება სატრანსპორტო ნაკადებზე;</a:t>
            </a:r>
            <a:endParaRPr lang="en-US" dirty="0"/>
          </a:p>
          <a:p>
            <a:pPr lvl="0" algn="just">
              <a:buFont typeface="Wingdings" panose="05000000000000000000" pitchFamily="2" charset="2"/>
              <a:buChar char="Ø"/>
            </a:pPr>
            <a:r>
              <a:rPr lang="ka-GE" dirty="0"/>
              <a:t>ზემოქმედება არსებულ ინფრასტრუქტურულ ობიექტებზე;</a:t>
            </a:r>
            <a:endParaRPr lang="en-US" dirty="0"/>
          </a:p>
          <a:p>
            <a:pPr lvl="0" algn="just">
              <a:buFont typeface="Wingdings" panose="05000000000000000000" pitchFamily="2" charset="2"/>
              <a:buChar char="Ø"/>
            </a:pPr>
            <a:r>
              <a:rPr lang="ka-GE" dirty="0"/>
              <a:t>ისტორიულ-კულტურულ და არქეოლოგიურ ძეგლებზე ზემოქმედების რისკები;</a:t>
            </a:r>
            <a:endParaRPr lang="en-US" dirty="0"/>
          </a:p>
          <a:p>
            <a:pPr lvl="0" algn="just">
              <a:buFont typeface="Wingdings" panose="05000000000000000000" pitchFamily="2" charset="2"/>
              <a:buChar char="Ø"/>
            </a:pPr>
            <a:r>
              <a:rPr lang="ka-GE" dirty="0"/>
              <a:t>კუმულაციური ზემოქმედება.</a:t>
            </a: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3785"/>
            <a:ext cx="1530985" cy="1037455"/>
          </a:xfrm>
          <a:prstGeom prst="rect">
            <a:avLst/>
          </a:prstGeom>
        </p:spPr>
      </p:pic>
    </p:spTree>
    <p:extLst>
      <p:ext uri="{BB962C8B-B14F-4D97-AF65-F5344CB8AC3E}">
        <p14:creationId xmlns:p14="http://schemas.microsoft.com/office/powerpoint/2010/main" val="1810499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2816" y="365125"/>
            <a:ext cx="10180983" cy="777875"/>
          </a:xfrm>
        </p:spPr>
        <p:txBody>
          <a:bodyPr>
            <a:normAutofit/>
          </a:bodyPr>
          <a:lstStyle/>
          <a:p>
            <a:pPr algn="ctr"/>
            <a:r>
              <a:rPr lang="ka-GE" sz="2800" b="1" dirty="0"/>
              <a:t>ზემოქმედების სახეები</a:t>
            </a:r>
            <a:endParaRPr lang="en-US" sz="2800" b="1" dirty="0"/>
          </a:p>
        </p:txBody>
      </p:sp>
      <p:sp>
        <p:nvSpPr>
          <p:cNvPr id="3" name="Content Placeholder 2"/>
          <p:cNvSpPr>
            <a:spLocks noGrp="1"/>
          </p:cNvSpPr>
          <p:nvPr>
            <p:ph idx="1"/>
          </p:nvPr>
        </p:nvSpPr>
        <p:spPr>
          <a:xfrm>
            <a:off x="417443" y="1451113"/>
            <a:ext cx="11370366" cy="4725850"/>
          </a:xfrm>
        </p:spPr>
        <p:txBody>
          <a:bodyPr>
            <a:normAutofit fontScale="92500"/>
          </a:bodyPr>
          <a:lstStyle/>
          <a:p>
            <a:pPr marL="0" indent="0" algn="just">
              <a:lnSpc>
                <a:spcPct val="120000"/>
              </a:lnSpc>
              <a:buNone/>
            </a:pPr>
            <a:r>
              <a:rPr lang="ka-GE" dirty="0"/>
              <a:t>წინასწარი შეფასებით საქმიანობის </a:t>
            </a:r>
            <a:r>
              <a:rPr lang="ka-GE" dirty="0" smtClean="0"/>
              <a:t>განხორციელებით </a:t>
            </a:r>
            <a:r>
              <a:rPr lang="ka-GE" dirty="0"/>
              <a:t>მოსალოდნელია:</a:t>
            </a:r>
          </a:p>
          <a:p>
            <a:pPr algn="just">
              <a:lnSpc>
                <a:spcPct val="120000"/>
              </a:lnSpc>
              <a:buFont typeface="Wingdings" panose="05000000000000000000" pitchFamily="2" charset="2"/>
              <a:buChar char="Ø"/>
            </a:pPr>
            <a:r>
              <a:rPr lang="ka-GE" dirty="0" smtClean="0"/>
              <a:t>ატმოსფერულ ჰაერში ემისიების გავრცელება;</a:t>
            </a:r>
          </a:p>
          <a:p>
            <a:pPr algn="just">
              <a:lnSpc>
                <a:spcPct val="120000"/>
              </a:lnSpc>
              <a:buFont typeface="Wingdings" panose="05000000000000000000" pitchFamily="2" charset="2"/>
              <a:buChar char="Ø"/>
            </a:pPr>
            <a:r>
              <a:rPr lang="ka-GE" dirty="0" smtClean="0"/>
              <a:t>ხმაურისა გავრცელება;</a:t>
            </a:r>
            <a:endParaRPr lang="ka-GE" dirty="0"/>
          </a:p>
          <a:p>
            <a:pPr algn="just">
              <a:lnSpc>
                <a:spcPct val="120000"/>
              </a:lnSpc>
              <a:buFont typeface="Wingdings" panose="05000000000000000000" pitchFamily="2" charset="2"/>
              <a:buChar char="Ø"/>
            </a:pPr>
            <a:r>
              <a:rPr lang="ka-GE" dirty="0" smtClean="0"/>
              <a:t>ზემოქმედება ადამიანის </a:t>
            </a:r>
            <a:r>
              <a:rPr lang="ka-GE" dirty="0"/>
              <a:t>ჯანმრთელობასა და უსაფრთხოებაზე; </a:t>
            </a:r>
          </a:p>
          <a:p>
            <a:pPr algn="just">
              <a:lnSpc>
                <a:spcPct val="120000"/>
              </a:lnSpc>
              <a:buFont typeface="Wingdings" panose="05000000000000000000" pitchFamily="2" charset="2"/>
              <a:buChar char="Ø"/>
            </a:pPr>
            <a:r>
              <a:rPr lang="ka-GE" dirty="0" smtClean="0"/>
              <a:t>გრუნტის დაბინძურება;</a:t>
            </a:r>
          </a:p>
          <a:p>
            <a:pPr algn="just">
              <a:lnSpc>
                <a:spcPct val="120000"/>
              </a:lnSpc>
              <a:buFont typeface="Wingdings" panose="05000000000000000000" pitchFamily="2" charset="2"/>
              <a:buChar char="Ø"/>
            </a:pPr>
            <a:r>
              <a:rPr lang="ka-GE" dirty="0" smtClean="0"/>
              <a:t>კუმულაციური ზემოქმედება;</a:t>
            </a:r>
          </a:p>
          <a:p>
            <a:pPr algn="just">
              <a:lnSpc>
                <a:spcPct val="120000"/>
              </a:lnSpc>
              <a:buFont typeface="Wingdings" panose="05000000000000000000" pitchFamily="2" charset="2"/>
              <a:buChar char="Ø"/>
            </a:pPr>
            <a:r>
              <a:rPr lang="ka-GE" dirty="0"/>
              <a:t>საქმიანობა დაკავშირებული იქნება სახიფათო ნარჩენების </a:t>
            </a:r>
            <a:r>
              <a:rPr lang="ka-GE" dirty="0" smtClean="0"/>
              <a:t>წარმოქმნასთან.</a:t>
            </a:r>
            <a:endParaRPr lang="ka-GE" dirty="0"/>
          </a:p>
          <a:p>
            <a:pPr algn="just">
              <a:lnSpc>
                <a:spcPct val="120000"/>
              </a:lnSpc>
              <a:buFont typeface="Wingdings" panose="05000000000000000000" pitchFamily="2" charset="2"/>
              <a:buChar char="Ø"/>
            </a:pPr>
            <a:endParaRPr lang="ka-GE" dirty="0" smtClean="0"/>
          </a:p>
          <a:p>
            <a:pPr algn="just">
              <a:lnSpc>
                <a:spcPct val="120000"/>
              </a:lnSpc>
              <a:buFont typeface="Wingdings" panose="05000000000000000000" pitchFamily="2" charset="2"/>
              <a:buChar char="Ø"/>
            </a:pPr>
            <a:endParaRPr lang="ka-GE"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3785"/>
            <a:ext cx="1530985" cy="1037455"/>
          </a:xfrm>
          <a:prstGeom prst="rect">
            <a:avLst/>
          </a:prstGeom>
        </p:spPr>
      </p:pic>
    </p:spTree>
    <p:extLst>
      <p:ext uri="{BB962C8B-B14F-4D97-AF65-F5344CB8AC3E}">
        <p14:creationId xmlns:p14="http://schemas.microsoft.com/office/powerpoint/2010/main" val="42258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7000">
              <a:srgbClr val="D6E6F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1675488"/>
          </a:xfrm>
        </p:spPr>
        <p:txBody>
          <a:bodyPr>
            <a:normAutofit/>
          </a:bodyPr>
          <a:lstStyle/>
          <a:p>
            <a:pPr algn="ctr"/>
            <a:r>
              <a:rPr lang="ka-GE" sz="2400" b="1" dirty="0" smtClean="0"/>
              <a:t>მადლობა ყურადღებისთვის</a:t>
            </a:r>
            <a:endParaRPr lang="en-US" sz="2400" b="1" dirty="0"/>
          </a:p>
        </p:txBody>
      </p:sp>
      <p:sp>
        <p:nvSpPr>
          <p:cNvPr id="3" name="Text Placeholder 2"/>
          <p:cNvSpPr>
            <a:spLocks noGrp="1"/>
          </p:cNvSpPr>
          <p:nvPr>
            <p:ph type="body" idx="1"/>
          </p:nvPr>
        </p:nvSpPr>
        <p:spPr>
          <a:xfrm>
            <a:off x="831850" y="5029200"/>
            <a:ext cx="10515600" cy="1060450"/>
          </a:xfrm>
        </p:spPr>
        <p:txBody>
          <a:bodyPr/>
          <a:lstStyle/>
          <a:p>
            <a:pPr algn="ctr"/>
            <a:r>
              <a:rPr lang="ka-GE" b="1" dirty="0" smtClean="0"/>
              <a:t>შპს ,,გამა კონსალტინგი’’</a:t>
            </a:r>
            <a:endParaRPr lang="en-US"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4890052" y="513049"/>
            <a:ext cx="1530985" cy="1037455"/>
          </a:xfrm>
          <a:prstGeom prst="rect">
            <a:avLst/>
          </a:prstGeom>
        </p:spPr>
      </p:pic>
    </p:spTree>
    <p:extLst>
      <p:ext uri="{BB962C8B-B14F-4D97-AF65-F5344CB8AC3E}">
        <p14:creationId xmlns:p14="http://schemas.microsoft.com/office/powerpoint/2010/main" val="244291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7424" y="95251"/>
            <a:ext cx="7962901" cy="485774"/>
          </a:xfrm>
        </p:spPr>
        <p:txBody>
          <a:bodyPr>
            <a:normAutofit fontScale="90000"/>
          </a:bodyPr>
          <a:lstStyle/>
          <a:p>
            <a:pPr algn="ctr"/>
            <a:r>
              <a:rPr lang="ka-GE" sz="3200" b="1" dirty="0"/>
              <a:t>პროექტის </a:t>
            </a:r>
            <a:r>
              <a:rPr lang="ka-GE" sz="3200" b="1" dirty="0" smtClean="0"/>
              <a:t>მიზანი</a:t>
            </a:r>
            <a:endParaRPr lang="en-US" sz="3200" dirty="0"/>
          </a:p>
        </p:txBody>
      </p:sp>
      <p:sp>
        <p:nvSpPr>
          <p:cNvPr id="3" name="Content Placeholder 2"/>
          <p:cNvSpPr>
            <a:spLocks noGrp="1"/>
          </p:cNvSpPr>
          <p:nvPr>
            <p:ph idx="1"/>
          </p:nvPr>
        </p:nvSpPr>
        <p:spPr>
          <a:xfrm>
            <a:off x="0" y="874642"/>
            <a:ext cx="12192000" cy="5983358"/>
          </a:xfrm>
        </p:spPr>
        <p:txBody>
          <a:bodyPr>
            <a:normAutofit fontScale="55000" lnSpcReduction="20000"/>
          </a:bodyPr>
          <a:lstStyle/>
          <a:p>
            <a:pPr marL="0" indent="0" algn="just">
              <a:lnSpc>
                <a:spcPct val="120000"/>
              </a:lnSpc>
              <a:buNone/>
            </a:pPr>
            <a:r>
              <a:rPr lang="ka-GE" b="1" dirty="0" smtClean="0"/>
              <a:t>პროექტის მიზანია, ქ</a:t>
            </a:r>
            <a:r>
              <a:rPr lang="ka-GE" b="1" dirty="0"/>
              <a:t>. </a:t>
            </a:r>
            <a:r>
              <a:rPr lang="ka-GE" b="1" dirty="0" smtClean="0"/>
              <a:t>რუსთავში, წიდასაყრელის ტერიტორიაზე მოეწყოს ნარჩენების გადამამუშავებელი უბანი, სადაც განახორციელდება შემდეგი საქმიანობები:</a:t>
            </a:r>
            <a:endParaRPr lang="en-US" b="1" dirty="0"/>
          </a:p>
          <a:p>
            <a:pPr lvl="0">
              <a:lnSpc>
                <a:spcPct val="120000"/>
              </a:lnSpc>
              <a:buFont typeface="Wingdings" panose="05000000000000000000" pitchFamily="2" charset="2"/>
              <a:buChar char="Ø"/>
            </a:pPr>
            <a:r>
              <a:rPr lang="ka-GE" b="1" dirty="0"/>
              <a:t>დღე-ღამეში 100 ტონაზე მეტი არასახიფათო ნარჩენების განთავსება</a:t>
            </a:r>
            <a:r>
              <a:rPr lang="ka-GE" dirty="0"/>
              <a:t> (მეტალურგიული ნარჩენების, წიდების და სამშენებლო ნარჩენების განთავსება);</a:t>
            </a:r>
            <a:endParaRPr lang="en-US" dirty="0"/>
          </a:p>
          <a:p>
            <a:pPr lvl="0">
              <a:lnSpc>
                <a:spcPct val="120000"/>
              </a:lnSpc>
              <a:buFont typeface="Wingdings" panose="05000000000000000000" pitchFamily="2" charset="2"/>
              <a:buChar char="Ø"/>
            </a:pPr>
            <a:r>
              <a:rPr lang="ka-GE" b="1" dirty="0"/>
              <a:t>ნარჩენების აღდგენა</a:t>
            </a:r>
            <a:r>
              <a:rPr lang="ka-GE" dirty="0"/>
              <a:t> (წიდის და სამშენებლო ნარჩენების </a:t>
            </a:r>
            <a:r>
              <a:rPr lang="ka-GE" dirty="0" smtClean="0"/>
              <a:t>გადამუშავება და არამეტალური ფრაქციებით </a:t>
            </a:r>
            <a:r>
              <a:rPr lang="ka-GE" dirty="0"/>
              <a:t>სამშენებლო მასალების წარმოება; პოლიმერების და რეზინ-ტექნიკური ნაწარმის გადამუშავება);</a:t>
            </a:r>
            <a:endParaRPr lang="en-US" dirty="0"/>
          </a:p>
          <a:p>
            <a:pPr lvl="0">
              <a:lnSpc>
                <a:spcPct val="120000"/>
              </a:lnSpc>
              <a:buFont typeface="Wingdings" panose="05000000000000000000" pitchFamily="2" charset="2"/>
              <a:buChar char="Ø"/>
            </a:pPr>
            <a:r>
              <a:rPr lang="ka-GE" b="1" dirty="0"/>
              <a:t>სახიფათო ნარჩენების წინასწარი დამუშავება</a:t>
            </a:r>
            <a:r>
              <a:rPr lang="ka-GE" dirty="0"/>
              <a:t> (ძრავიანი სატრანსპორტო საშუალებების, აკუმულატორების, დაშლა, დახარისხება და რეალიზაცია;</a:t>
            </a:r>
            <a:endParaRPr lang="en-US" dirty="0"/>
          </a:p>
          <a:p>
            <a:pPr lvl="0">
              <a:lnSpc>
                <a:spcPct val="120000"/>
              </a:lnSpc>
              <a:buFont typeface="Wingdings" panose="05000000000000000000" pitchFamily="2" charset="2"/>
              <a:buChar char="Ø"/>
            </a:pPr>
            <a:r>
              <a:rPr lang="ka-GE" b="1" dirty="0"/>
              <a:t>არასახიფათო ნარჩენების წინასწარი დამუშავება</a:t>
            </a:r>
            <a:r>
              <a:rPr lang="ka-GE" dirty="0"/>
              <a:t> (შავი და ფერადი ლითონების ჯართის მიღება, სხვადასხვა საყოფაცხოვრებო ტექნიკის მიღება</a:t>
            </a:r>
            <a:r>
              <a:rPr lang="en-US" dirty="0"/>
              <a:t>, </a:t>
            </a:r>
            <a:r>
              <a:rPr lang="ka-GE" dirty="0"/>
              <a:t>დაშლა-დახარისხება და რეალიზაცია);</a:t>
            </a:r>
            <a:endParaRPr lang="en-US" dirty="0"/>
          </a:p>
          <a:p>
            <a:pPr lvl="0">
              <a:lnSpc>
                <a:spcPct val="120000"/>
              </a:lnSpc>
              <a:buFont typeface="Wingdings" panose="05000000000000000000" pitchFamily="2" charset="2"/>
              <a:buChar char="Ø"/>
            </a:pPr>
            <a:r>
              <a:rPr lang="ka-GE" b="1" dirty="0"/>
              <a:t>10 ტონაზე მეტი სახიფათო ნარჩენის დროებითი შენახვის ობიექტის მოწყობა;</a:t>
            </a:r>
            <a:endParaRPr lang="en-US" dirty="0"/>
          </a:p>
          <a:p>
            <a:pPr lvl="0">
              <a:lnSpc>
                <a:spcPct val="120000"/>
              </a:lnSpc>
              <a:buFont typeface="Wingdings" panose="05000000000000000000" pitchFamily="2" charset="2"/>
              <a:buChar char="Ø"/>
            </a:pPr>
            <a:r>
              <a:rPr lang="ka-GE" b="1" dirty="0"/>
              <a:t>სახიფათო და არასახიფათო ნარჩენების ინსინერაცია</a:t>
            </a:r>
            <a:r>
              <a:rPr lang="ka-GE" dirty="0"/>
              <a:t>;</a:t>
            </a:r>
            <a:endParaRPr lang="en-US" dirty="0"/>
          </a:p>
          <a:p>
            <a:pPr lvl="0">
              <a:lnSpc>
                <a:spcPct val="120000"/>
              </a:lnSpc>
              <a:buFont typeface="Wingdings" panose="05000000000000000000" pitchFamily="2" charset="2"/>
              <a:buChar char="Ø"/>
            </a:pPr>
            <a:r>
              <a:rPr lang="ka-GE" b="1" dirty="0"/>
              <a:t>სახიფათო ნარჩენების განთავსება;</a:t>
            </a:r>
            <a:endParaRPr lang="en-US" dirty="0"/>
          </a:p>
          <a:p>
            <a:pPr lvl="0">
              <a:lnSpc>
                <a:spcPct val="120000"/>
              </a:lnSpc>
              <a:buFont typeface="Wingdings" panose="05000000000000000000" pitchFamily="2" charset="2"/>
              <a:buChar char="Ø"/>
            </a:pPr>
            <a:r>
              <a:rPr lang="ka-GE" b="1" dirty="0"/>
              <a:t>სახიფათო ნარჩენების ქიმიური დამუშავება. </a:t>
            </a:r>
            <a:r>
              <a:rPr lang="ka-GE" dirty="0"/>
              <a:t>(ელექტროლიტების და ინსინერატორის ნარჩენის განეიტრალება, გაუვნებელყოფა</a:t>
            </a:r>
            <a:r>
              <a:rPr lang="ka-GE" dirty="0" smtClean="0"/>
              <a:t>.)</a:t>
            </a:r>
            <a:endParaRPr lang="ka-GE" sz="3100" dirty="0"/>
          </a:p>
          <a:p>
            <a:pPr marL="0" indent="0">
              <a:lnSpc>
                <a:spcPct val="120000"/>
              </a:lnSpc>
              <a:buNone/>
            </a:pPr>
            <a:r>
              <a:rPr lang="ka-GE" b="1" dirty="0"/>
              <a:t>დაგეგმილ საწარმოში მოხდება როგორც შპს ,,რუსთავის ფოლადის’’ საამქროებში წარმოქმნილი ნარჩენების განთავსება, დამუშავება და ინსინერაცია, ასევე სხვა ფიზიკური და იურიდიული პირებისგან მიღებული ნარჩენების დამუშავება და ინსინერაცია.</a:t>
            </a:r>
            <a:endParaRPr lang="en-US" b="1" dirty="0"/>
          </a:p>
          <a:p>
            <a:pPr lvl="0">
              <a:lnSpc>
                <a:spcPct val="120000"/>
              </a:lnSpc>
              <a:buFont typeface="Wingdings" panose="05000000000000000000" pitchFamily="2" charset="2"/>
              <a:buChar char="Ø"/>
            </a:pPr>
            <a:endParaRPr lang="ka-GE" dirty="0" smtClean="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3785"/>
            <a:ext cx="1530985" cy="878427"/>
          </a:xfrm>
          <a:prstGeom prst="rect">
            <a:avLst/>
          </a:prstGeom>
        </p:spPr>
      </p:pic>
    </p:spTree>
    <p:extLst>
      <p:ext uri="{BB962C8B-B14F-4D97-AF65-F5344CB8AC3E}">
        <p14:creationId xmlns:p14="http://schemas.microsoft.com/office/powerpoint/2010/main" val="380411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09361"/>
            <a:ext cx="9912626" cy="597913"/>
          </a:xfrm>
        </p:spPr>
        <p:txBody>
          <a:bodyPr>
            <a:normAutofit fontScale="90000"/>
          </a:bodyPr>
          <a:lstStyle/>
          <a:p>
            <a:pPr algn="ctr"/>
            <a:r>
              <a:rPr lang="ka-GE" sz="2800" b="1" dirty="0"/>
              <a:t>პროექტის განხორციელების ტერიტორიის სიტუაციური სქემა</a:t>
            </a:r>
            <a:endParaRPr lang="en-US" sz="2800" dirty="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pic>
        <p:nvPicPr>
          <p:cNvPr id="6" name="Content Placeholder 5"/>
          <p:cNvPicPr>
            <a:picLocks noGrp="1"/>
          </p:cNvPicPr>
          <p:nvPr>
            <p:ph idx="1"/>
          </p:nvPr>
        </p:nvPicPr>
        <p:blipFill>
          <a:blip r:embed="rId3"/>
          <a:stretch>
            <a:fillRect/>
          </a:stretch>
        </p:blipFill>
        <p:spPr>
          <a:xfrm>
            <a:off x="733425" y="1057274"/>
            <a:ext cx="10855601" cy="5248275"/>
          </a:xfrm>
          <a:prstGeom prst="rect">
            <a:avLst/>
          </a:prstGeom>
        </p:spPr>
      </p:pic>
    </p:spTree>
    <p:extLst>
      <p:ext uri="{BB962C8B-B14F-4D97-AF65-F5344CB8AC3E}">
        <p14:creationId xmlns:p14="http://schemas.microsoft.com/office/powerpoint/2010/main" val="265584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8738" y="365125"/>
            <a:ext cx="9515061" cy="638727"/>
          </a:xfrm>
        </p:spPr>
        <p:txBody>
          <a:bodyPr>
            <a:normAutofit/>
          </a:bodyPr>
          <a:lstStyle/>
          <a:p>
            <a:pPr algn="ctr"/>
            <a:r>
              <a:rPr lang="ka-GE" sz="2800" b="1" dirty="0" smtClean="0"/>
              <a:t>საპროექტო ტერიტორიის აღწერა</a:t>
            </a:r>
            <a:endParaRPr lang="en-US" sz="2800" b="1" dirty="0"/>
          </a:p>
        </p:txBody>
      </p:sp>
      <p:sp>
        <p:nvSpPr>
          <p:cNvPr id="3" name="Content Placeholder 2"/>
          <p:cNvSpPr>
            <a:spLocks noGrp="1"/>
          </p:cNvSpPr>
          <p:nvPr>
            <p:ph idx="1"/>
          </p:nvPr>
        </p:nvSpPr>
        <p:spPr>
          <a:xfrm>
            <a:off x="357809" y="1093304"/>
            <a:ext cx="11469756" cy="5565913"/>
          </a:xfrm>
        </p:spPr>
        <p:txBody>
          <a:bodyPr>
            <a:normAutofit fontScale="70000" lnSpcReduction="20000"/>
          </a:bodyPr>
          <a:lstStyle/>
          <a:p>
            <a:pPr>
              <a:lnSpc>
                <a:spcPct val="110000"/>
              </a:lnSpc>
              <a:buFont typeface="Wingdings" panose="05000000000000000000" pitchFamily="2" charset="2"/>
              <a:buChar char="Ø"/>
            </a:pPr>
            <a:r>
              <a:rPr lang="ka-GE" dirty="0"/>
              <a:t>ქ. </a:t>
            </a:r>
            <a:r>
              <a:rPr lang="ka-GE" dirty="0" smtClean="0"/>
              <a:t>რუსთავის არსებული წიდასაყარის </a:t>
            </a:r>
            <a:r>
              <a:rPr lang="ka-GE" dirty="0"/>
              <a:t>ტერიტორიის საერთო ფართობი </a:t>
            </a:r>
            <a:r>
              <a:rPr lang="ka-GE" dirty="0" smtClean="0"/>
              <a:t>დაახლოებით </a:t>
            </a:r>
            <a:r>
              <a:rPr lang="ka-GE" dirty="0" smtClean="0"/>
              <a:t>118 ჰექტარია</a:t>
            </a:r>
            <a:r>
              <a:rPr lang="ka-GE" dirty="0" smtClean="0"/>
              <a:t> </a:t>
            </a:r>
            <a:r>
              <a:rPr lang="ka-GE" dirty="0"/>
              <a:t>და წარმოადგენს შპს ,,რუსთავის ფოლადი’’-ს </a:t>
            </a:r>
            <a:r>
              <a:rPr lang="ka-GE" dirty="0" smtClean="0"/>
              <a:t>საკუთრებას.</a:t>
            </a:r>
          </a:p>
          <a:p>
            <a:pPr>
              <a:lnSpc>
                <a:spcPct val="110000"/>
              </a:lnSpc>
              <a:buFont typeface="Wingdings" panose="05000000000000000000" pitchFamily="2" charset="2"/>
              <a:buChar char="Ø"/>
            </a:pPr>
            <a:r>
              <a:rPr lang="ka-GE" dirty="0" smtClean="0"/>
              <a:t>ამჟამად </a:t>
            </a:r>
            <a:r>
              <a:rPr lang="ka-GE" dirty="0"/>
              <a:t>წიდასაყარის ტერიტორიაზე არსებული ჯართის და წიდის რაოდენობა დაახლოებით 8 მლნ. ტონას შეადგენს</a:t>
            </a:r>
            <a:r>
              <a:rPr lang="ka-GE" dirty="0" smtClean="0"/>
              <a:t>.</a:t>
            </a:r>
          </a:p>
          <a:p>
            <a:pPr>
              <a:lnSpc>
                <a:spcPct val="110000"/>
              </a:lnSpc>
              <a:buFont typeface="Wingdings" panose="05000000000000000000" pitchFamily="2" charset="2"/>
              <a:buChar char="Ø"/>
            </a:pPr>
            <a:r>
              <a:rPr lang="ka-GE" dirty="0" smtClean="0"/>
              <a:t>საპროექტო (წიდასაყრელი) ტერიტორიიდან </a:t>
            </a:r>
            <a:r>
              <a:rPr lang="ka-GE" dirty="0"/>
              <a:t>და უახლოესი საცხოვრებელი </a:t>
            </a:r>
            <a:r>
              <a:rPr lang="ka-GE" dirty="0" smtClean="0"/>
              <a:t>სახლი(სოფ</a:t>
            </a:r>
            <a:r>
              <a:rPr lang="ka-GE" dirty="0"/>
              <a:t>. </a:t>
            </a:r>
            <a:r>
              <a:rPr lang="ka-GE" dirty="0" smtClean="0"/>
              <a:t>თაზაქენდში) </a:t>
            </a:r>
            <a:r>
              <a:rPr lang="ka-GE" dirty="0"/>
              <a:t>დაშორებულია დაახლოებით 1142 მეტრით</a:t>
            </a:r>
            <a:r>
              <a:rPr lang="ka-GE" dirty="0" smtClean="0"/>
              <a:t>.</a:t>
            </a:r>
          </a:p>
          <a:p>
            <a:pPr>
              <a:lnSpc>
                <a:spcPct val="110000"/>
              </a:lnSpc>
              <a:buFont typeface="Wingdings" panose="05000000000000000000" pitchFamily="2" charset="2"/>
              <a:buChar char="Ø"/>
            </a:pPr>
            <a:r>
              <a:rPr lang="ka-GE" dirty="0"/>
              <a:t>უახლოესი დაცული ტერიტორია - გარდაბნის აღკვეთილი, რომელიც ასევე ემთხვევა "ევროპის ველური ბუნების და ბუნებრივი ჰაბიტატების დაცვის შესახებ" (ბერნის) კონვენციის შესაბამისად შექმნილ "ზურმუხტის ქსელის" მიღებულ საიტს (გარდაბანი - GE0000019), მდებარეობს 2070 მეტრში</a:t>
            </a:r>
            <a:r>
              <a:rPr lang="ka-GE" dirty="0" smtClean="0"/>
              <a:t>.</a:t>
            </a:r>
          </a:p>
          <a:p>
            <a:pPr>
              <a:lnSpc>
                <a:spcPct val="110000"/>
              </a:lnSpc>
              <a:buFont typeface="Wingdings" panose="05000000000000000000" pitchFamily="2" charset="2"/>
              <a:buChar char="Ø"/>
            </a:pPr>
            <a:r>
              <a:rPr lang="ka-GE" dirty="0"/>
              <a:t>წიდასაყარის ტერიტორიაზე არ არის წარმოდგენილი ნიადაგის ნაყოფიერი ფენა და მცენარეული (მათ შორის არც  ბალახეული) საფარი</a:t>
            </a:r>
            <a:r>
              <a:rPr lang="ka-GE" dirty="0" smtClean="0"/>
              <a:t>.</a:t>
            </a:r>
          </a:p>
          <a:p>
            <a:pPr>
              <a:lnSpc>
                <a:spcPct val="110000"/>
              </a:lnSpc>
              <a:buFont typeface="Wingdings" panose="05000000000000000000" pitchFamily="2" charset="2"/>
              <a:buChar char="Ø"/>
            </a:pPr>
            <a:r>
              <a:rPr lang="ka-GE" dirty="0" smtClean="0"/>
              <a:t>საპროექტო ტერიტორიიდან მდ. მტკვარი დაცილებულია 340 მეტრში, ამასთან საპროექტო ტერიტორიასა და მდ მტკვარს შორის განთავსებულია წიდების გროვები და </a:t>
            </a:r>
            <a:r>
              <a:rPr lang="ka-GE" dirty="0"/>
              <a:t>სახელმწიფოს საკუთრებაში არსებული არასასოფლო-სამეურნეო დანიშნულების მიწის ნაკვეთები</a:t>
            </a:r>
            <a:r>
              <a:rPr lang="ka-GE" dirty="0" smtClean="0"/>
              <a:t>.</a:t>
            </a:r>
          </a:p>
          <a:p>
            <a:pPr>
              <a:lnSpc>
                <a:spcPct val="110000"/>
              </a:lnSpc>
              <a:buFont typeface="Wingdings" panose="05000000000000000000" pitchFamily="2" charset="2"/>
              <a:buChar char="Ø"/>
            </a:pPr>
            <a:r>
              <a:rPr lang="ka-GE" dirty="0" smtClean="0"/>
              <a:t>საპროექტო ტერიტორია </a:t>
            </a:r>
            <a:r>
              <a:rPr lang="ka-GE" dirty="0"/>
              <a:t>უზრუნველყოფილია მისასვლელი გზებით.</a:t>
            </a:r>
            <a:endParaRPr lang="en-US" dirty="0"/>
          </a:p>
          <a:p>
            <a:pPr>
              <a:lnSpc>
                <a:spcPct val="110000"/>
              </a:lnSpc>
              <a:buFont typeface="Wingdings" panose="05000000000000000000" pitchFamily="2" charset="2"/>
              <a:buChar char="Ø"/>
            </a:pPr>
            <a:endParaRPr lang="ka-GE" dirty="0" smtClean="0"/>
          </a:p>
          <a:p>
            <a:pPr>
              <a:lnSpc>
                <a:spcPct val="110000"/>
              </a:lnSpc>
              <a:buFont typeface="Wingdings" panose="05000000000000000000" pitchFamily="2" charset="2"/>
              <a:buChar char="Ø"/>
            </a:pP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246205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870" y="365126"/>
            <a:ext cx="9862930" cy="608910"/>
          </a:xfrm>
        </p:spPr>
        <p:txBody>
          <a:bodyPr>
            <a:normAutofit/>
          </a:bodyPr>
          <a:lstStyle/>
          <a:p>
            <a:pPr algn="ctr"/>
            <a:r>
              <a:rPr lang="ka-GE" sz="2800" b="1" dirty="0" smtClean="0"/>
              <a:t>საპროექტო ტერიტორიის ხედები</a:t>
            </a:r>
            <a:endParaRPr lang="en-US" sz="2800" b="1" dirty="0"/>
          </a:p>
        </p:txBody>
      </p:sp>
      <p:pic>
        <p:nvPicPr>
          <p:cNvPr id="4" name="Content Placeholder 3" descr="D:\Giorgi\Desktop\ლაჯანური-ნამახვანი\რუსთავის ფოლადი\სანაყარო ფოტო\DSCN011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6470" y="1083365"/>
            <a:ext cx="5516217" cy="5078896"/>
          </a:xfrm>
          <a:prstGeom prst="rect">
            <a:avLst/>
          </a:prstGeom>
          <a:noFill/>
          <a:ln>
            <a:noFill/>
          </a:ln>
        </p:spPr>
      </p:pic>
      <p:pic>
        <p:nvPicPr>
          <p:cNvPr id="5" name="Picture 4" descr="D:\Giorgi\Desktop\ლაჯანური-ნამახვანი\რუსთავის ფოლადი\სანაყარო ფოტო\DSCN011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083365"/>
            <a:ext cx="5317435" cy="5078896"/>
          </a:xfrm>
          <a:prstGeom prst="rect">
            <a:avLst/>
          </a:prstGeom>
          <a:noFill/>
          <a:ln>
            <a:noFill/>
          </a:ln>
        </p:spPr>
      </p:pic>
      <p:pic>
        <p:nvPicPr>
          <p:cNvPr id="6" name="Picture 5" descr="Axali logo.png"/>
          <p:cNvPicPr/>
          <p:nvPr/>
        </p:nvPicPr>
        <p:blipFill>
          <a:blip r:embed="rId4"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421126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9712" y="365125"/>
            <a:ext cx="9674087" cy="658605"/>
          </a:xfrm>
        </p:spPr>
        <p:txBody>
          <a:bodyPr>
            <a:normAutofit fontScale="90000"/>
          </a:bodyPr>
          <a:lstStyle/>
          <a:p>
            <a:pPr algn="ctr"/>
            <a:r>
              <a:rPr lang="ka-GE" sz="2800" b="1" dirty="0" smtClean="0"/>
              <a:t>წიდასაყრელის ტერიტორიაზე მიმდინარე საქმიანობის აღწერა</a:t>
            </a:r>
            <a:endParaRPr lang="en-US" sz="2800" b="1" dirty="0"/>
          </a:p>
        </p:txBody>
      </p:sp>
      <p:sp>
        <p:nvSpPr>
          <p:cNvPr id="3" name="Content Placeholder 2"/>
          <p:cNvSpPr>
            <a:spLocks noGrp="1"/>
          </p:cNvSpPr>
          <p:nvPr>
            <p:ph idx="1"/>
          </p:nvPr>
        </p:nvSpPr>
        <p:spPr>
          <a:xfrm>
            <a:off x="149087" y="1272208"/>
            <a:ext cx="11867322" cy="5307495"/>
          </a:xfrm>
        </p:spPr>
        <p:txBody>
          <a:bodyPr>
            <a:normAutofit fontScale="70000" lnSpcReduction="20000"/>
          </a:bodyPr>
          <a:lstStyle/>
          <a:p>
            <a:pPr>
              <a:lnSpc>
                <a:spcPct val="110000"/>
              </a:lnSpc>
              <a:buFont typeface="Wingdings" panose="05000000000000000000" pitchFamily="2" charset="2"/>
              <a:buChar char="Ø"/>
            </a:pPr>
            <a:r>
              <a:rPr lang="ka-GE" dirty="0" smtClean="0"/>
              <a:t>დღეს-დღეობით შპს ,,რუსთავის ფოლადი’’ წიდასაყრელის ტერიტორიაზე ახორციელებს წიდასაყარზე </a:t>
            </a:r>
            <a:r>
              <a:rPr lang="ka-GE" dirty="0"/>
              <a:t>წლების განმავლობაში განთავსებული სამშენებლო ნარჩენების, ფოლადის და თუჯის ჯართის, ასევე ფოლადის და თუჯის შემცველი წიდების </a:t>
            </a:r>
            <a:r>
              <a:rPr lang="ka-GE" dirty="0" smtClean="0"/>
              <a:t>დაქუცმაცებას </a:t>
            </a:r>
            <a:r>
              <a:rPr lang="ka-GE" dirty="0"/>
              <a:t>და შესაბამის ფრაქციებად დახარისხება</a:t>
            </a:r>
            <a:r>
              <a:rPr lang="ka-GE" dirty="0" smtClean="0"/>
              <a:t>.</a:t>
            </a:r>
          </a:p>
          <a:p>
            <a:pPr>
              <a:lnSpc>
                <a:spcPct val="110000"/>
              </a:lnSpc>
              <a:buFont typeface="Wingdings" panose="05000000000000000000" pitchFamily="2" charset="2"/>
              <a:buChar char="Ø"/>
            </a:pPr>
            <a:r>
              <a:rPr lang="ka-GE" dirty="0"/>
              <a:t>ბრძმედისა და მარტენის წიდის გადამუშავების მიზნით, საამქროს ტერიტორიაზე ფუნქციონირებს სამი ტექნოლოგიური ხაზი: ,,დევი-1’’; ,,დევი -2’’ და ,,დევი-3</a:t>
            </a:r>
            <a:r>
              <a:rPr lang="ka-GE" dirty="0" smtClean="0"/>
              <a:t>’’.</a:t>
            </a:r>
          </a:p>
          <a:p>
            <a:pPr>
              <a:lnSpc>
                <a:spcPct val="110000"/>
              </a:lnSpc>
              <a:buFont typeface="Wingdings" panose="05000000000000000000" pitchFamily="2" charset="2"/>
              <a:buChar char="Ø"/>
            </a:pPr>
            <a:r>
              <a:rPr lang="ka-GE" dirty="0"/>
              <a:t>,,დევი-1’’-ს ტიპის ნედლეულის გადამამუშავებელი დანადგარი შედგება ნედლეულის ჩასატვირთი ძაბრისებრი ხვიმირასგან, მრხევანა მექანიზმისგან, დოლურასგან და გადამუშავებული ნედლეულის გადამტანი ლენტური ხაზების, მაგნიტური სეპარაციის და დოლური ცხაურებისგან, სადაც ხდება სხვადასხვა ზომის ფრაქციების დაყოფა</a:t>
            </a:r>
            <a:r>
              <a:rPr lang="ka-GE" dirty="0" smtClean="0"/>
              <a:t>.</a:t>
            </a:r>
          </a:p>
          <a:p>
            <a:pPr>
              <a:lnSpc>
                <a:spcPct val="110000"/>
              </a:lnSpc>
              <a:buFont typeface="Wingdings" panose="05000000000000000000" pitchFamily="2" charset="2"/>
              <a:buChar char="Ø"/>
            </a:pPr>
            <a:r>
              <a:rPr lang="ka-GE" dirty="0"/>
              <a:t>ნედლეულის ,,დევი-1’’-ზე გადამუშავებით მიიღება: 0-8 მმ; 8-16 მმ; 16-300 მმ და 300+ მმ მაგნიტური ფრაქციები. დანადგარზე ასევე ხდება არამაგნიტური ფრაქციის გამოყოფა ზომებით 0-16 მმ, 16-60 მმ, 60-300 მმ , რომლებიც გამოიყენება საამშენებლო მიზნებისთვის</a:t>
            </a:r>
            <a:r>
              <a:rPr lang="ka-GE" dirty="0" smtClean="0"/>
              <a:t>.</a:t>
            </a:r>
          </a:p>
          <a:p>
            <a:pPr>
              <a:lnSpc>
                <a:spcPct val="110000"/>
              </a:lnSpc>
              <a:buFont typeface="Wingdings" panose="05000000000000000000" pitchFamily="2" charset="2"/>
              <a:buChar char="Ø"/>
            </a:pPr>
            <a:r>
              <a:rPr lang="ka-GE" dirty="0"/>
              <a:t>,,დევი-1’’-ზე </a:t>
            </a:r>
            <a:r>
              <a:rPr lang="ka-GE" dirty="0" smtClean="0"/>
              <a:t>მიღებული ნედლეულის ნაწილი დამატებით დაქუცმაცებას და ფრაქციებად დაყოფას გადის </a:t>
            </a:r>
            <a:r>
              <a:rPr lang="ka-GE" dirty="0"/>
              <a:t>,,დევი -2’’ და ,,დევი-3</a:t>
            </a:r>
            <a:r>
              <a:rPr lang="ka-GE" dirty="0" smtClean="0"/>
              <a:t>’’ დანადგარებზე.</a:t>
            </a:r>
            <a:endParaRPr lang="en-US" dirty="0"/>
          </a:p>
          <a:p>
            <a:pPr>
              <a:buFont typeface="Wingdings" panose="05000000000000000000" pitchFamily="2" charset="2"/>
              <a:buChar char="Ø"/>
            </a:pPr>
            <a:endParaRPr lang="en-US" dirty="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105841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356" y="385003"/>
            <a:ext cx="8514522" cy="797753"/>
          </a:xfrm>
        </p:spPr>
        <p:txBody>
          <a:bodyPr>
            <a:normAutofit fontScale="90000"/>
          </a:bodyPr>
          <a:lstStyle/>
          <a:p>
            <a:pPr algn="ctr"/>
            <a:r>
              <a:rPr lang="ka-GE" sz="2800" b="1" dirty="0" smtClean="0"/>
              <a:t>წიდასაყრელზე არსებული ტექნოლოგიური დანადგარები</a:t>
            </a:r>
            <a:endParaRPr lang="en-US" sz="2800" b="1" dirty="0"/>
          </a:p>
        </p:txBody>
      </p:sp>
      <p:pic>
        <p:nvPicPr>
          <p:cNvPr id="4" name="Content Placeholder 3" descr="D:\Giorgi\Desktop\ლაჯანური-ნამახვანი\რუსთავის ფოლადი\სანაყარო ფოტო\DSCN0128.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7535" y="1275897"/>
            <a:ext cx="5535274" cy="5174599"/>
          </a:xfrm>
          <a:prstGeom prst="rect">
            <a:avLst/>
          </a:prstGeom>
          <a:noFill/>
          <a:ln>
            <a:noFill/>
          </a:ln>
        </p:spPr>
      </p:pic>
      <p:pic>
        <p:nvPicPr>
          <p:cNvPr id="5" name="Picture 4" descr="D:\Giorgi\Desktop\ლაჯანური-ნამახვანი\რუსთავის ფოლადი\სანაყარო ფოტო\DSCN01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226" y="1275896"/>
            <a:ext cx="5416826" cy="5174599"/>
          </a:xfrm>
          <a:prstGeom prst="rect">
            <a:avLst/>
          </a:prstGeom>
          <a:noFill/>
          <a:ln>
            <a:noFill/>
          </a:ln>
        </p:spPr>
      </p:pic>
      <p:sp>
        <p:nvSpPr>
          <p:cNvPr id="7" name="Rectangle 6"/>
          <p:cNvSpPr/>
          <p:nvPr/>
        </p:nvSpPr>
        <p:spPr>
          <a:xfrm>
            <a:off x="537535" y="1275895"/>
            <a:ext cx="1421296" cy="546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tx1"/>
                </a:solidFill>
              </a:rPr>
              <a:t>,,დევი 1’’</a:t>
            </a:r>
            <a:endParaRPr lang="en-US" dirty="0">
              <a:solidFill>
                <a:schemeClr val="tx1"/>
              </a:solidFill>
            </a:endParaRPr>
          </a:p>
        </p:txBody>
      </p:sp>
      <p:sp>
        <p:nvSpPr>
          <p:cNvPr id="8" name="Rectangle 7"/>
          <p:cNvSpPr/>
          <p:nvPr/>
        </p:nvSpPr>
        <p:spPr>
          <a:xfrm>
            <a:off x="6331226" y="1275896"/>
            <a:ext cx="1421296" cy="546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tx1"/>
                </a:solidFill>
              </a:rPr>
              <a:t>,,დევი 1’’</a:t>
            </a:r>
            <a:endParaRPr lang="en-US" dirty="0">
              <a:solidFill>
                <a:schemeClr val="tx1"/>
              </a:solidFill>
            </a:endParaRPr>
          </a:p>
        </p:txBody>
      </p:sp>
      <p:pic>
        <p:nvPicPr>
          <p:cNvPr id="9" name="Picture 8" descr="Axali logo.png"/>
          <p:cNvPicPr/>
          <p:nvPr/>
        </p:nvPicPr>
        <p:blipFill>
          <a:blip r:embed="rId4"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103575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8130" y="365126"/>
            <a:ext cx="9415670" cy="678483"/>
          </a:xfrm>
        </p:spPr>
        <p:txBody>
          <a:bodyPr>
            <a:normAutofit fontScale="90000"/>
          </a:bodyPr>
          <a:lstStyle/>
          <a:p>
            <a:pPr algn="ctr"/>
            <a:r>
              <a:rPr lang="ka-GE" sz="2800" b="1" dirty="0"/>
              <a:t>წიდასაყრელზე არსებული ტექნოლოგიური დანადგარები</a:t>
            </a:r>
            <a:endParaRPr lang="en-US" sz="2800" b="1" dirty="0"/>
          </a:p>
        </p:txBody>
      </p:sp>
      <p:pic>
        <p:nvPicPr>
          <p:cNvPr id="4" name="Content Placeholder 3" descr="D:\Giorgi\Desktop\ლაჯანური-ნამახვანი\რუსთავის ფოლადი\სანაყარო ფოტო\DSCN013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7505" y="1212574"/>
            <a:ext cx="5774634" cy="5327373"/>
          </a:xfrm>
          <a:prstGeom prst="rect">
            <a:avLst/>
          </a:prstGeom>
          <a:noFill/>
          <a:ln>
            <a:noFill/>
          </a:ln>
        </p:spPr>
      </p:pic>
      <p:sp>
        <p:nvSpPr>
          <p:cNvPr id="5" name="Rectangle 4"/>
          <p:cNvSpPr/>
          <p:nvPr/>
        </p:nvSpPr>
        <p:spPr>
          <a:xfrm>
            <a:off x="407505" y="1212574"/>
            <a:ext cx="1421296" cy="546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tx1"/>
                </a:solidFill>
              </a:rPr>
              <a:t>,,დევი 2’’</a:t>
            </a:r>
            <a:endParaRPr lang="en-US" dirty="0">
              <a:solidFill>
                <a:schemeClr val="tx1"/>
              </a:solidFill>
            </a:endParaRPr>
          </a:p>
        </p:txBody>
      </p:sp>
      <p:pic>
        <p:nvPicPr>
          <p:cNvPr id="6" name="Picture 5" descr="D:\Giorgi\Desktop\ლაჯანური-ნამახვანი\რუსთავის ფოლადი\სანაყარო ფოტო\DSCN013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212574"/>
            <a:ext cx="5496339" cy="5327373"/>
          </a:xfrm>
          <a:prstGeom prst="rect">
            <a:avLst/>
          </a:prstGeom>
          <a:noFill/>
          <a:ln>
            <a:noFill/>
          </a:ln>
        </p:spPr>
      </p:pic>
      <p:sp>
        <p:nvSpPr>
          <p:cNvPr id="7" name="Rectangle 6"/>
          <p:cNvSpPr/>
          <p:nvPr/>
        </p:nvSpPr>
        <p:spPr>
          <a:xfrm>
            <a:off x="6400800" y="1212573"/>
            <a:ext cx="1421296" cy="5466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dirty="0" smtClean="0">
                <a:solidFill>
                  <a:schemeClr val="tx1"/>
                </a:solidFill>
              </a:rPr>
              <a:t>,,დევი 3’’</a:t>
            </a:r>
            <a:endParaRPr lang="en-US" dirty="0">
              <a:solidFill>
                <a:schemeClr val="tx1"/>
              </a:solidFill>
            </a:endParaRPr>
          </a:p>
        </p:txBody>
      </p:sp>
      <p:pic>
        <p:nvPicPr>
          <p:cNvPr id="8" name="Picture 7" descr="Axali logo.png"/>
          <p:cNvPicPr/>
          <p:nvPr/>
        </p:nvPicPr>
        <p:blipFill>
          <a:blip r:embed="rId4" cstate="screen">
            <a:extLst>
              <a:ext uri="{28A0092B-C50C-407E-A947-70E740481C1C}">
                <a14:useLocalDpi xmlns:a14="http://schemas.microsoft.com/office/drawing/2010/main"/>
              </a:ext>
            </a:extLst>
          </a:blip>
          <a:stretch>
            <a:fillRect/>
          </a:stretch>
        </p:blipFill>
        <p:spPr>
          <a:xfrm>
            <a:off x="0" y="78740"/>
            <a:ext cx="1530985" cy="884298"/>
          </a:xfrm>
          <a:prstGeom prst="rect">
            <a:avLst/>
          </a:prstGeom>
        </p:spPr>
      </p:pic>
    </p:spTree>
    <p:extLst>
      <p:ext uri="{BB962C8B-B14F-4D97-AF65-F5344CB8AC3E}">
        <p14:creationId xmlns:p14="http://schemas.microsoft.com/office/powerpoint/2010/main" val="2362491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1606</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Sylfaen</vt:lpstr>
      <vt:lpstr>Wingdings</vt:lpstr>
      <vt:lpstr>Office Theme</vt:lpstr>
      <vt:lpstr>შპს „რუსთავის ფოლადი“      ნარჩენების დამუშავების საწარმოს მოწყობის და ექსპლუატაციის პროექტი    ს კ ო პ ი ნ გ ი ს  ა ნ გ ა რ ი შ ი</vt:lpstr>
      <vt:lpstr>საკანონმდებლო მოთხოვნები</vt:lpstr>
      <vt:lpstr>პროექტის მიზანი</vt:lpstr>
      <vt:lpstr>პროექტის განხორციელების ტერიტორიის სიტუაციური სქემა</vt:lpstr>
      <vt:lpstr>საპროექტო ტერიტორიის აღწერა</vt:lpstr>
      <vt:lpstr>საპროექტო ტერიტორიის ხედები</vt:lpstr>
      <vt:lpstr>წიდასაყრელის ტერიტორიაზე მიმდინარე საქმიანობის აღწერა</vt:lpstr>
      <vt:lpstr>წიდასაყრელზე არსებული ტექნოლოგიური დანადგარები</vt:lpstr>
      <vt:lpstr>წიდასაყრელზე არსებული ტექნოლოგიური დანადგარები</vt:lpstr>
      <vt:lpstr>100 ტონაზე მეტი არასახიფათო ნარჩენის განთავსება</vt:lpstr>
      <vt:lpstr>წიდების გადამუშავებით სამშენებლო მასალების წარმოება</vt:lpstr>
      <vt:lpstr>მწყობრიდან გამოსული ძრავიანი სატრანსპორტო საშუალებების, სხვადასხვა საყოფაცხოვრებო ტექნიკის, შავი და ფერადი ლითონების ჯართის წინასწარი დამუშავება </vt:lpstr>
      <vt:lpstr>10 ტონაზე მეტი სახიფათო ნარჩენის დროებითი შენახვის ობიექტის მოწყობა</vt:lpstr>
      <vt:lpstr>აკუმულატორების გადამუშავების უბანი</vt:lpstr>
      <vt:lpstr>პოლიმერების გადამუშავების უბანი</vt:lpstr>
      <vt:lpstr>რეზინ-ტექნიკური ნაწარმის გადამუშავება</vt:lpstr>
      <vt:lpstr>სახიფათო და არასახიფათო ნარჩენების ინსინერაცია და განთავსება</vt:lpstr>
      <vt:lpstr>საპროექტო N3 ინსინერატორი</vt:lpstr>
      <vt:lpstr>საწარმოში დაგეგმილი ტექნოლოგიური უბნების განთავსების გეგმა</vt:lpstr>
      <vt:lpstr>გარემოზე ზემოქმედების სახეები, რომელიც შესწავლილი იქნება გზშ-ს ეტაპზე </vt:lpstr>
      <vt:lpstr>გარემოზე ზემოქმედების სახეები, რომელიც შესწავლილი იქნება გზშ-ს ეტაპზე </vt:lpstr>
      <vt:lpstr>ზემოქმედების სახეები</vt:lpstr>
      <vt:lpstr>მადლობა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კანონის ,,ნარჩენების მართვის კოდექსის’’ მოთხოვნები</dc:title>
  <dc:creator>User</dc:creator>
  <cp:lastModifiedBy>User</cp:lastModifiedBy>
  <cp:revision>79</cp:revision>
  <dcterms:created xsi:type="dcterms:W3CDTF">2020-02-10T16:40:54Z</dcterms:created>
  <dcterms:modified xsi:type="dcterms:W3CDTF">2020-03-30T05:42:02Z</dcterms:modified>
</cp:coreProperties>
</file>