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40"/>
  </p:notesMasterIdLst>
  <p:sldIdLst>
    <p:sldId id="256" r:id="rId2"/>
    <p:sldId id="273" r:id="rId3"/>
    <p:sldId id="258" r:id="rId4"/>
    <p:sldId id="293" r:id="rId5"/>
    <p:sldId id="291" r:id="rId6"/>
    <p:sldId id="288" r:id="rId7"/>
    <p:sldId id="294" r:id="rId8"/>
    <p:sldId id="308" r:id="rId9"/>
    <p:sldId id="289" r:id="rId10"/>
    <p:sldId id="295" r:id="rId11"/>
    <p:sldId id="309" r:id="rId12"/>
    <p:sldId id="290" r:id="rId13"/>
    <p:sldId id="296" r:id="rId14"/>
    <p:sldId id="310" r:id="rId15"/>
    <p:sldId id="271" r:id="rId16"/>
    <p:sldId id="297" r:id="rId17"/>
    <p:sldId id="298" r:id="rId18"/>
    <p:sldId id="299" r:id="rId19"/>
    <p:sldId id="300" r:id="rId20"/>
    <p:sldId id="301" r:id="rId21"/>
    <p:sldId id="302" r:id="rId22"/>
    <p:sldId id="303" r:id="rId23"/>
    <p:sldId id="272" r:id="rId24"/>
    <p:sldId id="274" r:id="rId25"/>
    <p:sldId id="275" r:id="rId26"/>
    <p:sldId id="276" r:id="rId27"/>
    <p:sldId id="277" r:id="rId28"/>
    <p:sldId id="278" r:id="rId29"/>
    <p:sldId id="292" r:id="rId30"/>
    <p:sldId id="279" r:id="rId31"/>
    <p:sldId id="280" r:id="rId32"/>
    <p:sldId id="304" r:id="rId33"/>
    <p:sldId id="283" r:id="rId34"/>
    <p:sldId id="286" r:id="rId35"/>
    <p:sldId id="305" r:id="rId36"/>
    <p:sldId id="306" r:id="rId37"/>
    <p:sldId id="307" r:id="rId38"/>
    <p:sldId id="28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6404" autoAdjust="0"/>
  </p:normalViewPr>
  <p:slideViewPr>
    <p:cSldViewPr>
      <p:cViewPr varScale="1">
        <p:scale>
          <a:sx n="74" d="100"/>
          <a:sy n="74" d="100"/>
        </p:scale>
        <p:origin x="1248" y="72"/>
      </p:cViewPr>
      <p:guideLst>
        <p:guide orient="horz" pos="2160"/>
        <p:guide pos="288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4B5A46-3277-4173-A9E1-549C12678096}" type="datetimeFigureOut">
              <a:rPr lang="en-US" smtClean="0"/>
              <a:pPr/>
              <a:t>3/30/2020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34E55B-5614-40BF-814F-6D6F57185FF4}" type="slidenum">
              <a:rPr lang="en-US" smtClean="0"/>
              <a:pPr/>
              <a:t>‹#›</a:t>
            </a:fld>
            <a:endParaRPr lang="en-US"/>
          </a:p>
        </p:txBody>
      </p:sp>
    </p:spTree>
    <p:extLst>
      <p:ext uri="{BB962C8B-B14F-4D97-AF65-F5344CB8AC3E}">
        <p14:creationId xmlns:p14="http://schemas.microsoft.com/office/powerpoint/2010/main" val="1413997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34E55B-5614-40BF-814F-6D6F57185FF4}" type="slidenum">
              <a:rPr lang="en-US" smtClean="0"/>
              <a:pPr/>
              <a:t>1</a:t>
            </a:fld>
            <a:endParaRPr lang="en-US"/>
          </a:p>
        </p:txBody>
      </p:sp>
    </p:spTree>
    <p:extLst>
      <p:ext uri="{BB962C8B-B14F-4D97-AF65-F5344CB8AC3E}">
        <p14:creationId xmlns:p14="http://schemas.microsoft.com/office/powerpoint/2010/main" val="3109131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34E55B-5614-40BF-814F-6D6F57185FF4}" type="slidenum">
              <a:rPr lang="en-US" smtClean="0"/>
              <a:pPr/>
              <a:t>30</a:t>
            </a:fld>
            <a:endParaRPr lang="en-US"/>
          </a:p>
        </p:txBody>
      </p:sp>
    </p:spTree>
    <p:extLst>
      <p:ext uri="{BB962C8B-B14F-4D97-AF65-F5344CB8AC3E}">
        <p14:creationId xmlns:p14="http://schemas.microsoft.com/office/powerpoint/2010/main" val="1837822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ka-GE" dirty="0" smtClean="0"/>
              <a:t> </a:t>
            </a:r>
            <a:endParaRPr lang="en-US" dirty="0" smtClean="0"/>
          </a:p>
        </p:txBody>
      </p:sp>
      <p:sp>
        <p:nvSpPr>
          <p:cNvPr id="4" name="Slide Number Placeholder 3"/>
          <p:cNvSpPr>
            <a:spLocks noGrp="1"/>
          </p:cNvSpPr>
          <p:nvPr>
            <p:ph type="sldNum" sz="quarter" idx="10"/>
          </p:nvPr>
        </p:nvSpPr>
        <p:spPr/>
        <p:txBody>
          <a:bodyPr/>
          <a:lstStyle/>
          <a:p>
            <a:fld id="{AA34E55B-5614-40BF-814F-6D6F57185FF4}" type="slidenum">
              <a:rPr lang="en-US" smtClean="0"/>
              <a:pPr/>
              <a:t>31</a:t>
            </a:fld>
            <a:endParaRPr lang="en-US"/>
          </a:p>
        </p:txBody>
      </p:sp>
    </p:spTree>
    <p:extLst>
      <p:ext uri="{BB962C8B-B14F-4D97-AF65-F5344CB8AC3E}">
        <p14:creationId xmlns:p14="http://schemas.microsoft.com/office/powerpoint/2010/main" val="1448504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ka-GE" dirty="0" smtClean="0"/>
              <a:t> </a:t>
            </a:r>
            <a:endParaRPr lang="en-US" dirty="0" smtClean="0"/>
          </a:p>
        </p:txBody>
      </p:sp>
      <p:sp>
        <p:nvSpPr>
          <p:cNvPr id="4" name="Slide Number Placeholder 3"/>
          <p:cNvSpPr>
            <a:spLocks noGrp="1"/>
          </p:cNvSpPr>
          <p:nvPr>
            <p:ph type="sldNum" sz="quarter" idx="10"/>
          </p:nvPr>
        </p:nvSpPr>
        <p:spPr/>
        <p:txBody>
          <a:bodyPr/>
          <a:lstStyle/>
          <a:p>
            <a:fld id="{AA34E55B-5614-40BF-814F-6D6F57185FF4}" type="slidenum">
              <a:rPr lang="en-US" smtClean="0"/>
              <a:pPr/>
              <a:t>32</a:t>
            </a:fld>
            <a:endParaRPr lang="en-US"/>
          </a:p>
        </p:txBody>
      </p:sp>
    </p:spTree>
    <p:extLst>
      <p:ext uri="{BB962C8B-B14F-4D97-AF65-F5344CB8AC3E}">
        <p14:creationId xmlns:p14="http://schemas.microsoft.com/office/powerpoint/2010/main" val="1059457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34E55B-5614-40BF-814F-6D6F57185FF4}" type="slidenum">
              <a:rPr lang="en-US" smtClean="0"/>
              <a:pPr/>
              <a:t>34</a:t>
            </a:fld>
            <a:endParaRPr lang="en-US"/>
          </a:p>
        </p:txBody>
      </p:sp>
    </p:spTree>
    <p:extLst>
      <p:ext uri="{BB962C8B-B14F-4D97-AF65-F5344CB8AC3E}">
        <p14:creationId xmlns:p14="http://schemas.microsoft.com/office/powerpoint/2010/main" val="2820306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34E55B-5614-40BF-814F-6D6F57185FF4}" type="slidenum">
              <a:rPr lang="en-US" smtClean="0"/>
              <a:pPr/>
              <a:t>35</a:t>
            </a:fld>
            <a:endParaRPr lang="en-US"/>
          </a:p>
        </p:txBody>
      </p:sp>
    </p:spTree>
    <p:extLst>
      <p:ext uri="{BB962C8B-B14F-4D97-AF65-F5344CB8AC3E}">
        <p14:creationId xmlns:p14="http://schemas.microsoft.com/office/powerpoint/2010/main" val="1510112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34E55B-5614-40BF-814F-6D6F57185FF4}" type="slidenum">
              <a:rPr lang="en-US" smtClean="0"/>
              <a:pPr/>
              <a:t>36</a:t>
            </a:fld>
            <a:endParaRPr lang="en-US"/>
          </a:p>
        </p:txBody>
      </p:sp>
    </p:spTree>
    <p:extLst>
      <p:ext uri="{BB962C8B-B14F-4D97-AF65-F5344CB8AC3E}">
        <p14:creationId xmlns:p14="http://schemas.microsoft.com/office/powerpoint/2010/main" val="1706107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34E55B-5614-40BF-814F-6D6F57185FF4}" type="slidenum">
              <a:rPr lang="en-US" smtClean="0"/>
              <a:pPr/>
              <a:t>37</a:t>
            </a:fld>
            <a:endParaRPr lang="en-US"/>
          </a:p>
        </p:txBody>
      </p:sp>
    </p:spTree>
    <p:extLst>
      <p:ext uri="{BB962C8B-B14F-4D97-AF65-F5344CB8AC3E}">
        <p14:creationId xmlns:p14="http://schemas.microsoft.com/office/powerpoint/2010/main" val="2018320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AA34E55B-5614-40BF-814F-6D6F57185FF4}" type="slidenum">
              <a:rPr lang="en-US" smtClean="0"/>
              <a:pPr/>
              <a:t>2</a:t>
            </a:fld>
            <a:endParaRPr lang="en-US"/>
          </a:p>
        </p:txBody>
      </p:sp>
    </p:spTree>
    <p:extLst>
      <p:ext uri="{BB962C8B-B14F-4D97-AF65-F5344CB8AC3E}">
        <p14:creationId xmlns:p14="http://schemas.microsoft.com/office/powerpoint/2010/main" val="1844077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ka-GE"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ka-GE" sz="1200" kern="1200" dirty="0" smtClean="0">
                <a:solidFill>
                  <a:schemeClr val="tx1"/>
                </a:solidFill>
                <a:latin typeface="+mn-lt"/>
                <a:ea typeface="+mn-ea"/>
                <a:cs typeface="+mn-cs"/>
              </a:rPr>
              <a:t/>
            </a:r>
            <a:br>
              <a:rPr lang="ka-GE"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A34E55B-5614-40BF-814F-6D6F57185FF4}" type="slidenum">
              <a:rPr lang="en-US" smtClean="0"/>
              <a:pPr/>
              <a:t>3</a:t>
            </a:fld>
            <a:endParaRPr lang="en-US"/>
          </a:p>
        </p:txBody>
      </p:sp>
    </p:spTree>
    <p:extLst>
      <p:ext uri="{BB962C8B-B14F-4D97-AF65-F5344CB8AC3E}">
        <p14:creationId xmlns:p14="http://schemas.microsoft.com/office/powerpoint/2010/main" val="4057466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ka-GE"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ka-GE" sz="1200" kern="1200" dirty="0" smtClean="0">
                <a:solidFill>
                  <a:schemeClr val="tx1"/>
                </a:solidFill>
                <a:latin typeface="+mn-lt"/>
                <a:ea typeface="+mn-ea"/>
                <a:cs typeface="+mn-cs"/>
              </a:rPr>
              <a:t/>
            </a:r>
            <a:br>
              <a:rPr lang="ka-GE"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A34E55B-5614-40BF-814F-6D6F57185FF4}" type="slidenum">
              <a:rPr lang="en-US" smtClean="0"/>
              <a:pPr/>
              <a:t>4</a:t>
            </a:fld>
            <a:endParaRPr lang="en-US"/>
          </a:p>
        </p:txBody>
      </p:sp>
    </p:spTree>
    <p:extLst>
      <p:ext uri="{BB962C8B-B14F-4D97-AF65-F5344CB8AC3E}">
        <p14:creationId xmlns:p14="http://schemas.microsoft.com/office/powerpoint/2010/main" val="1438135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A34E55B-5614-40BF-814F-6D6F57185FF4}" type="slidenum">
              <a:rPr lang="en-US" smtClean="0"/>
              <a:pPr/>
              <a:t>15</a:t>
            </a:fld>
            <a:endParaRPr lang="en-US"/>
          </a:p>
        </p:txBody>
      </p:sp>
    </p:spTree>
    <p:extLst>
      <p:ext uri="{BB962C8B-B14F-4D97-AF65-F5344CB8AC3E}">
        <p14:creationId xmlns:p14="http://schemas.microsoft.com/office/powerpoint/2010/main" val="2865848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A34E55B-5614-40BF-814F-6D6F57185FF4}" type="slidenum">
              <a:rPr lang="en-US" smtClean="0"/>
              <a:pPr/>
              <a:t>23</a:t>
            </a:fld>
            <a:endParaRPr lang="en-US"/>
          </a:p>
        </p:txBody>
      </p:sp>
    </p:spTree>
    <p:extLst>
      <p:ext uri="{BB962C8B-B14F-4D97-AF65-F5344CB8AC3E}">
        <p14:creationId xmlns:p14="http://schemas.microsoft.com/office/powerpoint/2010/main" val="114280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34E55B-5614-40BF-814F-6D6F57185FF4}" type="slidenum">
              <a:rPr lang="en-US" smtClean="0"/>
              <a:pPr/>
              <a:t>24</a:t>
            </a:fld>
            <a:endParaRPr lang="en-US"/>
          </a:p>
        </p:txBody>
      </p:sp>
    </p:spTree>
    <p:extLst>
      <p:ext uri="{BB962C8B-B14F-4D97-AF65-F5344CB8AC3E}">
        <p14:creationId xmlns:p14="http://schemas.microsoft.com/office/powerpoint/2010/main" val="2819336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34E55B-5614-40BF-814F-6D6F57185FF4}" type="slidenum">
              <a:rPr lang="en-US" smtClean="0"/>
              <a:pPr/>
              <a:t>25</a:t>
            </a:fld>
            <a:endParaRPr lang="en-US"/>
          </a:p>
        </p:txBody>
      </p:sp>
    </p:spTree>
    <p:extLst>
      <p:ext uri="{BB962C8B-B14F-4D97-AF65-F5344CB8AC3E}">
        <p14:creationId xmlns:p14="http://schemas.microsoft.com/office/powerpoint/2010/main" val="1062338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34E55B-5614-40BF-814F-6D6F57185FF4}" type="slidenum">
              <a:rPr lang="en-US" smtClean="0"/>
              <a:pPr/>
              <a:t>28</a:t>
            </a:fld>
            <a:endParaRPr lang="en-US"/>
          </a:p>
        </p:txBody>
      </p:sp>
    </p:spTree>
    <p:extLst>
      <p:ext uri="{BB962C8B-B14F-4D97-AF65-F5344CB8AC3E}">
        <p14:creationId xmlns:p14="http://schemas.microsoft.com/office/powerpoint/2010/main" val="3526513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C7DE8765-DF03-416A-8C84-F5E2485D2C2B}" type="datetimeFigureOut">
              <a:rPr lang="en-US" smtClean="0"/>
              <a:pPr/>
              <a:t>3/30/2020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6BA9C47-A5FA-46C0-82A3-28180A81DFD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7DE8765-DF03-416A-8C84-F5E2485D2C2B}"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A9C47-A5FA-46C0-82A3-28180A81DFD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7DE8765-DF03-416A-8C84-F5E2485D2C2B}"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A9C47-A5FA-46C0-82A3-28180A81DFD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7DE8765-DF03-416A-8C84-F5E2485D2C2B}"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A9C47-A5FA-46C0-82A3-28180A81DFDA}" type="slidenum">
              <a:rPr lang="en-US" smtClean="0"/>
              <a:pPr/>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7DE8765-DF03-416A-8C84-F5E2485D2C2B}"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A9C47-A5FA-46C0-82A3-28180A81DFDA}"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7DE8765-DF03-416A-8C84-F5E2485D2C2B}" type="datetimeFigureOut">
              <a:rPr lang="en-US" smtClean="0"/>
              <a:pPr/>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A9C47-A5FA-46C0-82A3-28180A81DFDA}" type="slidenum">
              <a:rPr lang="en-US" smtClean="0"/>
              <a:pPr/>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7DE8765-DF03-416A-8C84-F5E2485D2C2B}" type="datetimeFigureOut">
              <a:rPr lang="en-US" smtClean="0"/>
              <a:pPr/>
              <a:t>3/30/2020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BA9C47-A5FA-46C0-82A3-28180A81DFD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7DE8765-DF03-416A-8C84-F5E2485D2C2B}" type="datetimeFigureOut">
              <a:rPr lang="en-US" smtClean="0"/>
              <a:pPr/>
              <a:t>3/30/2020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BA9C47-A5FA-46C0-82A3-28180A81DFDA}" type="slidenum">
              <a:rPr lang="en-US" smtClean="0"/>
              <a:pPr/>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DE8765-DF03-416A-8C84-F5E2485D2C2B}" type="datetimeFigureOut">
              <a:rPr lang="en-US" smtClean="0"/>
              <a:pPr/>
              <a:t>3/30/2020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BA9C47-A5FA-46C0-82A3-28180A81DFD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C7DE8765-DF03-416A-8C84-F5E2485D2C2B}" type="datetimeFigureOut">
              <a:rPr lang="en-US" smtClean="0"/>
              <a:pPr/>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A9C47-A5FA-46C0-82A3-28180A81DFD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C7DE8765-DF03-416A-8C84-F5E2485D2C2B}" type="datetimeFigureOut">
              <a:rPr lang="en-US" smtClean="0"/>
              <a:pPr/>
              <a:t>3/30/2020</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6BA9C47-A5FA-46C0-82A3-28180A81DFDA}"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C7DE8765-DF03-416A-8C84-F5E2485D2C2B}" type="datetimeFigureOut">
              <a:rPr lang="en-US" smtClean="0"/>
              <a:pPr/>
              <a:t>3/30/2020</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6BA9C47-A5FA-46C0-82A3-28180A81DFD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71600"/>
            <a:ext cx="9144000" cy="4876800"/>
          </a:xfrm>
        </p:spPr>
        <p:txBody>
          <a:bodyPr>
            <a:normAutofit fontScale="90000"/>
          </a:bodyPr>
          <a:lstStyle/>
          <a:p>
            <a:pPr algn="ctr">
              <a:lnSpc>
                <a:spcPct val="150000"/>
              </a:lnSpc>
            </a:pPr>
            <a:r>
              <a:rPr lang="en-US" sz="3600" b="1" dirty="0" smtClean="0"/>
              <a:t/>
            </a:r>
            <a:br>
              <a:rPr lang="en-US" sz="3600" b="1" dirty="0" smtClean="0"/>
            </a:br>
            <a:r>
              <a:rPr lang="en-US" sz="2800" i="1" dirty="0" smtClean="0">
                <a:ln w="3175" cmpd="sng">
                  <a:noFill/>
                </a:ln>
                <a:solidFill>
                  <a:srgbClr val="002060"/>
                </a:solidFill>
                <a:effectLst/>
              </a:rPr>
              <a:t/>
            </a:r>
            <a:br>
              <a:rPr lang="en-US" sz="2800" i="1" dirty="0" smtClean="0">
                <a:ln w="3175" cmpd="sng">
                  <a:noFill/>
                </a:ln>
                <a:solidFill>
                  <a:srgbClr val="002060"/>
                </a:solidFill>
                <a:effectLst/>
              </a:rPr>
            </a:br>
            <a:r>
              <a:rPr lang="ka-GE" sz="3100" dirty="0" smtClean="0">
                <a:ln w="3175" cmpd="sng">
                  <a:noFill/>
                </a:ln>
                <a:solidFill>
                  <a:schemeClr val="tx1"/>
                </a:solidFill>
                <a:effectLst/>
                <a:latin typeface="Sylfaen" panose="010A0502050306030303" pitchFamily="18" charset="0"/>
              </a:rPr>
              <a:t>მშენებარე ჰიდროელექტროსადგური „ნენსკრა“-ს სამშენებლო სამუშაოების საწარმოებლად, დროებითი ელექტროენერგიით მომარაგების პროექტის</a:t>
            </a:r>
            <a:r>
              <a:rPr lang="en-US" sz="3100" dirty="0" smtClean="0">
                <a:ln w="3175" cmpd="sng">
                  <a:noFill/>
                </a:ln>
                <a:solidFill>
                  <a:schemeClr val="tx1"/>
                </a:solidFill>
                <a:effectLst/>
                <a:latin typeface="Sylfaen" panose="010A0502050306030303" pitchFamily="18" charset="0"/>
              </a:rPr>
              <a:t/>
            </a:r>
            <a:br>
              <a:rPr lang="en-US" sz="3100" dirty="0" smtClean="0">
                <a:ln w="3175" cmpd="sng">
                  <a:noFill/>
                </a:ln>
                <a:solidFill>
                  <a:schemeClr val="tx1"/>
                </a:solidFill>
                <a:effectLst/>
                <a:latin typeface="Sylfaen" panose="010A0502050306030303" pitchFamily="18" charset="0"/>
              </a:rPr>
            </a:br>
            <a:r>
              <a:rPr lang="ka-GE" sz="3100" dirty="0" smtClean="0">
                <a:ln w="3175" cmpd="sng">
                  <a:noFill/>
                </a:ln>
                <a:solidFill>
                  <a:schemeClr val="tx1"/>
                </a:solidFill>
                <a:effectLst/>
                <a:latin typeface="Sylfaen" panose="010A0502050306030303" pitchFamily="18" charset="0"/>
              </a:rPr>
              <a:t> გარემოზე ზემოქმედების შეფასების ანგარიში</a:t>
            </a:r>
            <a:r>
              <a:rPr lang="en-US" sz="3100" dirty="0" smtClean="0">
                <a:ln w="3175" cmpd="sng">
                  <a:noFill/>
                </a:ln>
                <a:solidFill>
                  <a:schemeClr val="tx1"/>
                </a:solidFill>
                <a:effectLst/>
                <a:latin typeface="Sylfaen" panose="010A0502050306030303" pitchFamily="18" charset="0"/>
              </a:rPr>
              <a:t> </a:t>
            </a:r>
            <a:r>
              <a:rPr lang="ka-GE" sz="3600" dirty="0" smtClean="0"/>
              <a:t/>
            </a:r>
            <a:br>
              <a:rPr lang="ka-GE" sz="3600" dirty="0" smtClean="0"/>
            </a:br>
            <a:r>
              <a:rPr lang="en-US" dirty="0" smtClean="0"/>
              <a:t/>
            </a:r>
            <a:br>
              <a:rPr lang="en-US" dirty="0" smtClean="0"/>
            </a:br>
            <a:endParaRPr lang="en-US" dirty="0"/>
          </a:p>
        </p:txBody>
      </p:sp>
      <p:pic>
        <p:nvPicPr>
          <p:cNvPr id="102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0"/>
            <a:ext cx="42672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429000" cy="13716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C:\Users\Latsabidze\Desktop\qvesadgurebi\Lakhami_1_0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131094" y="-1119701"/>
            <a:ext cx="6858001" cy="9120188"/>
          </a:xfrm>
          <a:prstGeom prst="rect">
            <a:avLst/>
          </a:prstGeom>
          <a:noFill/>
          <a:ln>
            <a:noFill/>
          </a:ln>
        </p:spPr>
      </p:pic>
      <p:sp>
        <p:nvSpPr>
          <p:cNvPr id="5" name="TextBox 4"/>
          <p:cNvSpPr txBox="1"/>
          <p:nvPr/>
        </p:nvSpPr>
        <p:spPr>
          <a:xfrm>
            <a:off x="685800" y="301448"/>
            <a:ext cx="6248400" cy="369332"/>
          </a:xfrm>
          <a:prstGeom prst="rect">
            <a:avLst/>
          </a:prstGeom>
          <a:noFill/>
        </p:spPr>
        <p:txBody>
          <a:bodyPr wrap="square" rtlCol="0">
            <a:spAutoFit/>
          </a:bodyPr>
          <a:lstStyle/>
          <a:p>
            <a:r>
              <a:rPr lang="ka-GE" b="1" dirty="0"/>
              <a:t>110/35/15 კვ ძაბვის </a:t>
            </a:r>
            <a:r>
              <a:rPr lang="ka-GE" b="1" dirty="0" smtClean="0"/>
              <a:t>ქვესადგური </a:t>
            </a:r>
            <a:r>
              <a:rPr lang="ka-GE" b="1" dirty="0"/>
              <a:t>ჰესის შენობასთან </a:t>
            </a:r>
            <a:endParaRPr lang="en-US" b="1" dirty="0"/>
          </a:p>
        </p:txBody>
      </p:sp>
    </p:spTree>
    <p:extLst>
      <p:ext uri="{BB962C8B-B14F-4D97-AF65-F5344CB8AC3E}">
        <p14:creationId xmlns:p14="http://schemas.microsoft.com/office/powerpoint/2010/main" val="624047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75" y="0"/>
            <a:ext cx="9151475" cy="6858000"/>
          </a:xfrm>
        </p:spPr>
      </p:pic>
    </p:spTree>
    <p:extLst>
      <p:ext uri="{BB962C8B-B14F-4D97-AF65-F5344CB8AC3E}">
        <p14:creationId xmlns:p14="http://schemas.microsoft.com/office/powerpoint/2010/main" val="1815119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163" y="0"/>
            <a:ext cx="9250325" cy="7010400"/>
          </a:xfrm>
        </p:spPr>
      </p:pic>
      <p:pic>
        <p:nvPicPr>
          <p:cNvPr id="3"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71" y="0"/>
            <a:ext cx="9250325" cy="7010400"/>
          </a:xfrm>
          <a:prstGeom prst="rect">
            <a:avLst/>
          </a:prstGeom>
        </p:spPr>
      </p:pic>
    </p:spTree>
    <p:extLst>
      <p:ext uri="{BB962C8B-B14F-4D97-AF65-F5344CB8AC3E}">
        <p14:creationId xmlns:p14="http://schemas.microsoft.com/office/powerpoint/2010/main" val="41408808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C:\Users\Latsabidze\Desktop\qvesadgurebi\dam area_1_0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143001" y="-1143001"/>
            <a:ext cx="6858000" cy="9144002"/>
          </a:xfrm>
          <a:prstGeom prst="rect">
            <a:avLst/>
          </a:prstGeom>
          <a:noFill/>
          <a:ln>
            <a:noFill/>
          </a:ln>
        </p:spPr>
      </p:pic>
      <p:sp>
        <p:nvSpPr>
          <p:cNvPr id="5" name="TextBox 4"/>
          <p:cNvSpPr txBox="1"/>
          <p:nvPr/>
        </p:nvSpPr>
        <p:spPr>
          <a:xfrm>
            <a:off x="719271" y="6201813"/>
            <a:ext cx="8001000" cy="461665"/>
          </a:xfrm>
          <a:prstGeom prst="rect">
            <a:avLst/>
          </a:prstGeom>
          <a:noFill/>
        </p:spPr>
        <p:txBody>
          <a:bodyPr wrap="square" rtlCol="0">
            <a:spAutoFit/>
          </a:bodyPr>
          <a:lstStyle/>
          <a:p>
            <a:r>
              <a:rPr lang="ka-GE" sz="2400" b="1" dirty="0">
                <a:latin typeface="Sylfaen" panose="010A0502050306030303" pitchFamily="18" charset="0"/>
              </a:rPr>
              <a:t>35/15 კვ ძაბვის </a:t>
            </a:r>
            <a:r>
              <a:rPr lang="ka-GE" sz="2400" b="1" dirty="0" smtClean="0">
                <a:latin typeface="Sylfaen" panose="010A0502050306030303" pitchFamily="18" charset="0"/>
              </a:rPr>
              <a:t>ქვესადგური </a:t>
            </a:r>
            <a:r>
              <a:rPr lang="ka-GE" sz="2400" b="1" dirty="0">
                <a:latin typeface="Sylfaen" panose="010A0502050306030303" pitchFamily="18" charset="0"/>
              </a:rPr>
              <a:t>ნენსკრას კაშხალთან</a:t>
            </a:r>
            <a:endParaRPr lang="en-US" sz="2400" b="1" dirty="0">
              <a:latin typeface="Sylfaen" panose="010A0502050306030303" pitchFamily="18" charset="0"/>
            </a:endParaRPr>
          </a:p>
        </p:txBody>
      </p:sp>
    </p:spTree>
    <p:extLst>
      <p:ext uri="{BB962C8B-B14F-4D97-AF65-F5344CB8AC3E}">
        <p14:creationId xmlns:p14="http://schemas.microsoft.com/office/powerpoint/2010/main" val="2189438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1"/>
          </a:xfrm>
        </p:spPr>
      </p:pic>
    </p:spTree>
    <p:extLst>
      <p:ext uri="{BB962C8B-B14F-4D97-AF65-F5344CB8AC3E}">
        <p14:creationId xmlns:p14="http://schemas.microsoft.com/office/powerpoint/2010/main" val="3206493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0"/>
            <a:ext cx="9144000" cy="6858000"/>
          </a:xfrm>
        </p:spPr>
        <p:txBody>
          <a:bodyPr>
            <a:normAutofit/>
          </a:bodyPr>
          <a:lstStyle/>
          <a:p>
            <a:pPr algn="ctr">
              <a:buNone/>
            </a:pPr>
            <a:r>
              <a:rPr lang="ka-GE" sz="2400" b="1" dirty="0" smtClean="0">
                <a:latin typeface="Sylfaen" panose="010A0502050306030303" pitchFamily="18" charset="0"/>
              </a:rPr>
              <a:t>პროექტის ალტერნატიული ვარიანტები</a:t>
            </a:r>
          </a:p>
          <a:p>
            <a:pPr algn="ctr">
              <a:buNone/>
            </a:pPr>
            <a:endParaRPr lang="en-US" sz="2800" b="1" dirty="0" smtClean="0">
              <a:latin typeface="Sylfaen" panose="010A0502050306030303" pitchFamily="18" charset="0"/>
            </a:endParaRPr>
          </a:p>
          <a:p>
            <a:pPr marL="457200" marR="2540" indent="-457200" algn="just">
              <a:lnSpc>
                <a:spcPct val="150000"/>
              </a:lnSpc>
              <a:spcBef>
                <a:spcPts val="600"/>
              </a:spcBef>
              <a:spcAft>
                <a:spcPts val="600"/>
              </a:spcAft>
            </a:pPr>
            <a:r>
              <a:rPr lang="ka-GE" sz="2000" b="1" dirty="0">
                <a:latin typeface="Sylfaen" panose="010A0502050306030303" pitchFamily="18" charset="0"/>
              </a:rPr>
              <a:t>არ განხორციელების ალტერნატივა </a:t>
            </a:r>
            <a:r>
              <a:rPr lang="ka-GE" sz="2000" b="1" dirty="0" smtClean="0">
                <a:latin typeface="Sylfaen" panose="010A0502050306030303" pitchFamily="18" charset="0"/>
              </a:rPr>
              <a:t>1;</a:t>
            </a:r>
            <a:endParaRPr lang="en-US" sz="2000" b="1" dirty="0">
              <a:latin typeface="Sylfaen" panose="010A0502050306030303" pitchFamily="18" charset="0"/>
            </a:endParaRPr>
          </a:p>
          <a:p>
            <a:pPr marL="457200" marR="2540" indent="-457200" algn="just">
              <a:lnSpc>
                <a:spcPct val="150000"/>
              </a:lnSpc>
              <a:spcBef>
                <a:spcPts val="600"/>
              </a:spcBef>
              <a:spcAft>
                <a:spcPts val="600"/>
              </a:spcAft>
            </a:pPr>
            <a:r>
              <a:rPr lang="ka-GE" sz="2000" b="1" dirty="0">
                <a:latin typeface="Sylfaen" panose="010A0502050306030303" pitchFamily="18" charset="0"/>
              </a:rPr>
              <a:t>მიწისქვეშა საკაბელო ეგხ-ს მოწყობის ალტერნატივა </a:t>
            </a:r>
            <a:r>
              <a:rPr lang="ka-GE" sz="2000" b="1" dirty="0" smtClean="0">
                <a:latin typeface="Sylfaen" panose="010A0502050306030303" pitchFamily="18" charset="0"/>
              </a:rPr>
              <a:t>2</a:t>
            </a:r>
            <a:endParaRPr lang="en-US" sz="2000" b="1" dirty="0">
              <a:latin typeface="Sylfaen" panose="010A0502050306030303" pitchFamily="18" charset="0"/>
            </a:endParaRPr>
          </a:p>
          <a:p>
            <a:pPr marL="457200" marR="2540" indent="-457200" algn="just">
              <a:lnSpc>
                <a:spcPct val="150000"/>
              </a:lnSpc>
              <a:spcBef>
                <a:spcPts val="600"/>
              </a:spcBef>
              <a:spcAft>
                <a:spcPts val="600"/>
              </a:spcAft>
            </a:pPr>
            <a:r>
              <a:rPr lang="ka-GE" sz="2000" b="1" dirty="0">
                <a:latin typeface="Sylfaen" panose="010A0502050306030303" pitchFamily="18" charset="0"/>
              </a:rPr>
              <a:t>პროექტის განხორციელების ალტერნატივა </a:t>
            </a:r>
            <a:r>
              <a:rPr lang="ka-GE" sz="2000" b="1" dirty="0" smtClean="0">
                <a:latin typeface="Sylfaen" panose="010A0502050306030303" pitchFamily="18" charset="0"/>
              </a:rPr>
              <a:t>3;</a:t>
            </a:r>
            <a:endParaRPr lang="ka-GE" sz="2000" b="1" dirty="0">
              <a:latin typeface="Sylfaen" panose="010A0502050306030303" pitchFamily="18" charset="0"/>
            </a:endParaRPr>
          </a:p>
          <a:p>
            <a:pPr marL="457200" marR="2540" indent="-457200" algn="just">
              <a:lnSpc>
                <a:spcPct val="150000"/>
              </a:lnSpc>
              <a:spcBef>
                <a:spcPts val="600"/>
              </a:spcBef>
              <a:spcAft>
                <a:spcPts val="600"/>
              </a:spcAft>
            </a:pPr>
            <a:r>
              <a:rPr lang="ka-GE" sz="2000" b="1" dirty="0" smtClean="0">
                <a:latin typeface="Sylfaen" panose="010A0502050306030303" pitchFamily="18" charset="0"/>
              </a:rPr>
              <a:t>პროექტის განხორციელების ალტერნატივა 4</a:t>
            </a:r>
            <a:r>
              <a:rPr lang="en-US" sz="2000" b="1" dirty="0" smtClean="0">
                <a:latin typeface="Sylfaen" panose="010A0502050306030303" pitchFamily="18" charset="0"/>
              </a:rPr>
              <a:t> (</a:t>
            </a:r>
            <a:r>
              <a:rPr lang="ka-GE" sz="2000" b="1" dirty="0" smtClean="0">
                <a:latin typeface="Sylfaen" panose="010A0502050306030303" pitchFamily="18" charset="0"/>
              </a:rPr>
              <a:t>მიღებული ალტერნატივა</a:t>
            </a:r>
            <a:r>
              <a:rPr lang="en-US" sz="2000" b="1" dirty="0" smtClean="0">
                <a:latin typeface="Sylfaen" panose="010A0502050306030303" pitchFamily="18" charset="0"/>
              </a:rPr>
              <a:t>)</a:t>
            </a:r>
            <a:r>
              <a:rPr lang="ka-GE" sz="2000" b="1" dirty="0" smtClean="0">
                <a:latin typeface="Sylfaen" panose="010A0502050306030303" pitchFamily="18" charset="0"/>
              </a:rPr>
              <a:t>;</a:t>
            </a:r>
          </a:p>
          <a:p>
            <a:pPr marL="457200" marR="2540" indent="-457200" algn="just">
              <a:lnSpc>
                <a:spcPct val="150000"/>
              </a:lnSpc>
              <a:spcBef>
                <a:spcPts val="600"/>
              </a:spcBef>
              <a:spcAft>
                <a:spcPts val="600"/>
              </a:spcAft>
            </a:pPr>
            <a:r>
              <a:rPr lang="ka-GE" sz="2000" b="1" dirty="0">
                <a:latin typeface="Sylfaen" panose="010A0502050306030303" pitchFamily="18" charset="0"/>
              </a:rPr>
              <a:t>ქვესადგურების არ განხორციელების </a:t>
            </a:r>
            <a:r>
              <a:rPr lang="ka-GE" sz="2000" b="1" dirty="0" smtClean="0">
                <a:latin typeface="Sylfaen" panose="010A0502050306030303" pitchFamily="18" charset="0"/>
              </a:rPr>
              <a:t>ალტერნატივა;</a:t>
            </a:r>
          </a:p>
          <a:p>
            <a:pPr marL="457200" marR="2540" indent="-457200" algn="just">
              <a:lnSpc>
                <a:spcPct val="150000"/>
              </a:lnSpc>
              <a:spcBef>
                <a:spcPts val="600"/>
              </a:spcBef>
              <a:spcAft>
                <a:spcPts val="600"/>
              </a:spcAft>
            </a:pPr>
            <a:r>
              <a:rPr lang="ka-GE" sz="2000" b="1" dirty="0">
                <a:latin typeface="Sylfaen" panose="010A0502050306030303" pitchFamily="18" charset="0"/>
              </a:rPr>
              <a:t>ქვესადგურების განთავსების ალტერნატივა </a:t>
            </a:r>
            <a:r>
              <a:rPr lang="ka-GE" sz="2000" b="1" dirty="0" smtClean="0">
                <a:latin typeface="Sylfaen" panose="010A0502050306030303" pitchFamily="18" charset="0"/>
              </a:rPr>
              <a:t>1;</a:t>
            </a:r>
            <a:endParaRPr lang="ka-GE" sz="2000" dirty="0" smtClean="0">
              <a:latin typeface="Sylfaen" panose="010A0502050306030303" pitchFamily="18" charset="0"/>
            </a:endParaRPr>
          </a:p>
          <a:p>
            <a:pPr marL="109728" indent="0">
              <a:buNone/>
            </a:pPr>
            <a:endParaRPr lang="en-US" dirty="0" smtClean="0">
              <a:latin typeface="Sylfaen" panose="010A0502050306030303"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4287" y="0"/>
            <a:ext cx="9158287" cy="6858000"/>
          </a:xfrm>
          <a:prstGeom prst="rect">
            <a:avLst/>
          </a:prstGeom>
        </p:spPr>
      </p:pic>
    </p:spTree>
    <p:extLst>
      <p:ext uri="{BB962C8B-B14F-4D97-AF65-F5344CB8AC3E}">
        <p14:creationId xmlns:p14="http://schemas.microsoft.com/office/powerpoint/2010/main" val="98112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Tree>
    <p:extLst>
      <p:ext uri="{BB962C8B-B14F-4D97-AF65-F5344CB8AC3E}">
        <p14:creationId xmlns:p14="http://schemas.microsoft.com/office/powerpoint/2010/main" val="771846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8887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0348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43000"/>
            <a:ext cx="9144000" cy="5715000"/>
          </a:xfrm>
        </p:spPr>
        <p:txBody>
          <a:bodyPr>
            <a:normAutofit/>
          </a:bodyPr>
          <a:lstStyle/>
          <a:p>
            <a:pPr marL="457200" indent="-457200">
              <a:lnSpc>
                <a:spcPct val="150000"/>
              </a:lnSpc>
            </a:pPr>
            <a:r>
              <a:rPr lang="ka-GE" sz="2000" b="1" dirty="0" smtClean="0"/>
              <a:t>სკოპინგის ანგარიში;</a:t>
            </a:r>
            <a:endParaRPr lang="ka-GE" sz="2000" b="1" dirty="0"/>
          </a:p>
          <a:p>
            <a:pPr marL="457200" indent="-457200">
              <a:lnSpc>
                <a:spcPct val="150000"/>
              </a:lnSpc>
            </a:pPr>
            <a:r>
              <a:rPr lang="ka-GE" sz="2000" b="1" dirty="0"/>
              <a:t>საზოგადოების ინფორმირება, საჯარო განხილვა, მოსაზრებების </a:t>
            </a:r>
            <a:r>
              <a:rPr lang="ka-GE" sz="2000" b="1" dirty="0" smtClean="0"/>
              <a:t>გათვალისწინება;</a:t>
            </a:r>
            <a:endParaRPr lang="ka-GE" sz="2000" b="1" dirty="0"/>
          </a:p>
          <a:p>
            <a:pPr marL="457200" indent="-457200">
              <a:lnSpc>
                <a:spcPct val="150000"/>
              </a:lnSpc>
            </a:pPr>
            <a:r>
              <a:rPr lang="ka-GE" sz="2000" b="1" dirty="0"/>
              <a:t>სკოპინგის </a:t>
            </a:r>
            <a:r>
              <a:rPr lang="ka-GE" sz="2000" b="1" dirty="0" smtClean="0"/>
              <a:t>გადაწყვეტილება;</a:t>
            </a:r>
            <a:endParaRPr lang="ka-GE" sz="2000" b="1" dirty="0"/>
          </a:p>
          <a:p>
            <a:pPr marL="457200" indent="-457200">
              <a:lnSpc>
                <a:spcPct val="150000"/>
              </a:lnSpc>
            </a:pPr>
            <a:r>
              <a:rPr lang="ka-GE" sz="2000" b="1" dirty="0" smtClean="0"/>
              <a:t>გარემოზე ზემოქმედების შეფასების ანგარიში;</a:t>
            </a:r>
            <a:endParaRPr lang="ka-GE" sz="2000" b="1" dirty="0"/>
          </a:p>
          <a:p>
            <a:pPr marL="457200" indent="-457200">
              <a:lnSpc>
                <a:spcPct val="150000"/>
              </a:lnSpc>
            </a:pPr>
            <a:r>
              <a:rPr lang="ka-GE" sz="2000" b="1" dirty="0"/>
              <a:t>საზოგადოების ინფორმირება, საჯარო განხილვა, მოსაზრებების </a:t>
            </a:r>
            <a:r>
              <a:rPr lang="ka-GE" sz="2000" b="1" dirty="0" smtClean="0"/>
              <a:t>გათვალისწინება;</a:t>
            </a:r>
            <a:endParaRPr lang="ka-GE" sz="2000" b="1" dirty="0"/>
          </a:p>
          <a:p>
            <a:pPr marL="457200" indent="-457200">
              <a:lnSpc>
                <a:spcPct val="150000"/>
              </a:lnSpc>
            </a:pPr>
            <a:r>
              <a:rPr lang="ka-GE" sz="2000" b="1" dirty="0"/>
              <a:t>გარემოსდაცვითი </a:t>
            </a:r>
            <a:r>
              <a:rPr lang="ka-GE" sz="2000" b="1" dirty="0" smtClean="0"/>
              <a:t>გადაწყვეტილება;</a:t>
            </a:r>
            <a:endParaRPr lang="en-US" sz="2000" b="1" dirty="0"/>
          </a:p>
          <a:p>
            <a:endParaRPr lang="en-US" dirty="0"/>
          </a:p>
        </p:txBody>
      </p:sp>
      <p:sp>
        <p:nvSpPr>
          <p:cNvPr id="3" name="Title 2"/>
          <p:cNvSpPr>
            <a:spLocks noGrp="1"/>
          </p:cNvSpPr>
          <p:nvPr>
            <p:ph type="title"/>
          </p:nvPr>
        </p:nvSpPr>
        <p:spPr>
          <a:xfrm>
            <a:off x="0" y="0"/>
            <a:ext cx="9144000" cy="914400"/>
          </a:xfrm>
        </p:spPr>
        <p:txBody>
          <a:bodyPr>
            <a:normAutofit/>
          </a:bodyPr>
          <a:lstStyle/>
          <a:p>
            <a:pPr algn="ctr"/>
            <a:r>
              <a:rPr lang="ka-GE" sz="2400" dirty="0">
                <a:solidFill>
                  <a:schemeClr val="tx1"/>
                </a:solidFill>
                <a:effectLst/>
                <a:latin typeface="Sylfaen" panose="010A0502050306030303" pitchFamily="18" charset="0"/>
              </a:rPr>
              <a:t>საქართველოს კანონის “გარემოსდაცვითი შეფასების კოდექსი” პროცედურები</a:t>
            </a:r>
            <a:endParaRPr lang="en-US" sz="2400" dirty="0">
              <a:solidFill>
                <a:schemeClr val="tx1"/>
              </a:solidFill>
              <a:effectLst/>
              <a:latin typeface="Sylfaen" panose="010A0502050306030303"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0"/>
            <a:ext cx="9144000" cy="6858000"/>
          </a:xfrm>
        </p:spPr>
        <p:txBody>
          <a:bodyPr>
            <a:normAutofit fontScale="92500" lnSpcReduction="10000"/>
          </a:bodyPr>
          <a:lstStyle/>
          <a:p>
            <a:pPr marL="109728" indent="0" algn="ctr">
              <a:buNone/>
            </a:pPr>
            <a:r>
              <a:rPr lang="ka-GE" sz="2600" b="1" dirty="0" smtClean="0">
                <a:latin typeface="Sylfaen" panose="010A0502050306030303" pitchFamily="18" charset="0"/>
              </a:rPr>
              <a:t>მიღებული ალტერნატივა</a:t>
            </a:r>
          </a:p>
          <a:p>
            <a:pPr algn="just"/>
            <a:r>
              <a:rPr lang="ka-GE" sz="2200" b="1" dirty="0" smtClean="0">
                <a:latin typeface="Sylfaen" panose="010A0502050306030303" pitchFamily="18" charset="0"/>
              </a:rPr>
              <a:t>მას </a:t>
            </a:r>
            <a:r>
              <a:rPr lang="ka-GE" sz="2200" b="1" dirty="0">
                <a:latin typeface="Sylfaen" panose="010A0502050306030303" pitchFamily="18" charset="0"/>
              </a:rPr>
              <a:t>შემდეგ, რაც შემუშავდა ახალი პროექტი </a:t>
            </a:r>
            <a:r>
              <a:rPr lang="ka-GE" sz="2200" b="1" dirty="0" smtClean="0">
                <a:latin typeface="Sylfaen" panose="010A0502050306030303" pitchFamily="18" charset="0"/>
              </a:rPr>
              <a:t>გარემოზე ნაკლები ზემოქმედების </a:t>
            </a:r>
            <a:r>
              <a:rPr lang="ka-GE" sz="2200" b="1" dirty="0">
                <a:latin typeface="Sylfaen" panose="010A0502050306030303" pitchFamily="18" charset="0"/>
              </a:rPr>
              <a:t>გათვალისწინებით და უკვე არსებული ელექტროგადამცემი ხაზის დერეფნის ნაწილობრივ გამოყენებით, გადაწყდა შემოთავაზებული პროექტით განხილული მარშრუტის შერჩევა.</a:t>
            </a:r>
            <a:endParaRPr lang="en-US" sz="2200" b="1" dirty="0">
              <a:latin typeface="Sylfaen" panose="010A0502050306030303" pitchFamily="18" charset="0"/>
            </a:endParaRPr>
          </a:p>
          <a:p>
            <a:pPr algn="just"/>
            <a:r>
              <a:rPr lang="ka-GE" sz="2200" b="1" dirty="0">
                <a:latin typeface="Sylfaen" panose="010A0502050306030303" pitchFamily="18" charset="0"/>
              </a:rPr>
              <a:t>ქ/ს ხუდონი - ქ/ს საგერგილას მონაკვეთის წარმოდგენილი პროექტის განხორციელების შემთხვევაში, მოხდება ეკოლოგიურად და სოციალურად ყველაზე მისაღები ვარიანტის შერჩევა. კერძოდ, გარემოზე მინიმალური ზემოქმედების გათვალისწინებით, ქ/ს ხუდონი - ქ/ს საგერგილას მონაკვეთის შემთხვევაში, შერჩეულ იქნა არსებული ელექტროგადამცემი ხაზის დერეფანი, 35 კვ </a:t>
            </a:r>
            <a:r>
              <a:rPr lang="ka-GE" sz="2200" b="1" dirty="0" smtClean="0">
                <a:latin typeface="Sylfaen" panose="010A0502050306030303" pitchFamily="18" charset="0"/>
              </a:rPr>
              <a:t>გაბარიტებში (შემდგომში </a:t>
            </a:r>
            <a:r>
              <a:rPr lang="ka-GE" sz="2200" b="1" dirty="0">
                <a:latin typeface="Sylfaen" panose="010A0502050306030303" pitchFamily="18" charset="0"/>
              </a:rPr>
              <a:t>110 კვ გაბარიტებში</a:t>
            </a:r>
            <a:r>
              <a:rPr lang="ka-GE" sz="2200" b="1" dirty="0" smtClean="0">
                <a:latin typeface="Sylfaen" panose="010A0502050306030303" pitchFamily="18" charset="0"/>
              </a:rPr>
              <a:t>).</a:t>
            </a:r>
            <a:endParaRPr lang="en-US" sz="2200" b="1" dirty="0">
              <a:latin typeface="Sylfaen" panose="010A0502050306030303" pitchFamily="18" charset="0"/>
            </a:endParaRPr>
          </a:p>
          <a:p>
            <a:pPr algn="just"/>
            <a:r>
              <a:rPr lang="ka-GE" sz="2200" b="1" dirty="0">
                <a:latin typeface="Sylfaen" panose="010A0502050306030303" pitchFamily="18" charset="0"/>
              </a:rPr>
              <a:t>ქ/ს საგერგილა - ჰესის შენობამდე მონაკვეთი, წინასწარი შეფასებით, განხილულია საპროექტო დერეფნად მაქსიმალური გარემოსდაცვითი და ტექნიკური პარამეტრების გათვალისწინებით. უფრო ზუსტად, გარემოზე მინიმალური ზემოქმედების მიზნით, ჰესის შენობამდე უმოკლესი მარშრუტის </a:t>
            </a:r>
            <a:r>
              <a:rPr lang="ka-GE" sz="2200" b="1" dirty="0" smtClean="0">
                <a:latin typeface="Sylfaen" panose="010A0502050306030303" pitchFamily="18" charset="0"/>
              </a:rPr>
              <a:t>შერჩევა. </a:t>
            </a:r>
            <a:r>
              <a:rPr lang="ka-GE" sz="2200" b="1" dirty="0" smtClean="0">
                <a:solidFill>
                  <a:srgbClr val="FF0000"/>
                </a:solidFill>
                <a:latin typeface="Sylfaen" panose="010A0502050306030303" pitchFamily="18" charset="0"/>
              </a:rPr>
              <a:t>ამასთან </a:t>
            </a:r>
            <a:r>
              <a:rPr lang="ka-GE" sz="2200" b="1" dirty="0">
                <a:solidFill>
                  <a:srgbClr val="FF0000"/>
                </a:solidFill>
                <a:latin typeface="Sylfaen" panose="010A0502050306030303" pitchFamily="18" charset="0"/>
              </a:rPr>
              <a:t>N45 ანძიდან N59 ანძის ჩათვლით ელექტროგადამცემი ხაზის მშენებლობას ახორციელებს შპს „ავსტრიან ჯორჯიან დეველოპმენტი“</a:t>
            </a:r>
            <a:r>
              <a:rPr lang="ka-GE" sz="2200" b="1" dirty="0">
                <a:latin typeface="Sylfaen" panose="010A0502050306030303" pitchFamily="18" charset="0"/>
              </a:rPr>
              <a:t> შეთანხმებული მემორანდუმის ფარგლებში რომელიც ამჟამად უკვე ფლობს შესაბამის ნებართვებს ელექტროგადამცემი ხაზების მშენებლობასა და </a:t>
            </a:r>
            <a:r>
              <a:rPr lang="ka-GE" sz="2200" b="1" dirty="0" smtClean="0">
                <a:latin typeface="Sylfaen" panose="010A0502050306030303" pitchFamily="18" charset="0"/>
              </a:rPr>
              <a:t>ესქპლუატაციაზე</a:t>
            </a:r>
            <a:r>
              <a:rPr lang="ka-GE" sz="2400" dirty="0" smtClean="0">
                <a:latin typeface="Sylfaen" panose="010A0502050306030303" pitchFamily="18" charset="0"/>
              </a:rPr>
              <a:t>,</a:t>
            </a:r>
            <a:endParaRPr lang="en-US" sz="2400" dirty="0">
              <a:latin typeface="Sylfaen" panose="010A0502050306030303" pitchFamily="18" charset="0"/>
            </a:endParaRPr>
          </a:p>
        </p:txBody>
      </p:sp>
    </p:spTree>
    <p:extLst>
      <p:ext uri="{BB962C8B-B14F-4D97-AF65-F5344CB8AC3E}">
        <p14:creationId xmlns:p14="http://schemas.microsoft.com/office/powerpoint/2010/main" val="42183537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0"/>
            <a:ext cx="9144000" cy="6858000"/>
          </a:xfrm>
        </p:spPr>
        <p:txBody>
          <a:bodyPr>
            <a:noAutofit/>
          </a:bodyPr>
          <a:lstStyle/>
          <a:p>
            <a:pPr algn="just"/>
            <a:r>
              <a:rPr lang="ka-GE" sz="2000" b="1" dirty="0" smtClean="0">
                <a:latin typeface="Sylfaen" panose="010A0502050306030303" pitchFamily="18" charset="0"/>
              </a:rPr>
              <a:t>ხოლო </a:t>
            </a:r>
            <a:r>
              <a:rPr lang="ka-GE" sz="2000" b="1" dirty="0">
                <a:latin typeface="Sylfaen" panose="010A0502050306030303" pitchFamily="18" charset="0"/>
              </a:rPr>
              <a:t>შპს „კავკასენერგო“ განახორციელებს 110 კვ. ხაზის განთავსებას ანძებზე. შპს „კავკასენერგო ამ მონაკვეთზე აშენებს მხოლოდ 5 მაღალი ძაბვის ანძას, რომელიც მიუყვება არსებული გრუნტის გზის დერეფანს და არ ხდება ახალი ტერიტორიების ათვისება</a:t>
            </a:r>
            <a:r>
              <a:rPr lang="ka-GE" sz="2000" b="1" dirty="0" smtClean="0">
                <a:latin typeface="Sylfaen" panose="010A0502050306030303" pitchFamily="18" charset="0"/>
              </a:rPr>
              <a:t>.</a:t>
            </a:r>
          </a:p>
          <a:p>
            <a:pPr algn="just"/>
            <a:r>
              <a:rPr lang="ka-GE" sz="2000" b="1" dirty="0" smtClean="0">
                <a:latin typeface="Sylfaen" panose="010A0502050306030303" pitchFamily="18" charset="0"/>
              </a:rPr>
              <a:t>ჰესის </a:t>
            </a:r>
            <a:r>
              <a:rPr lang="ka-GE" sz="2000" b="1" dirty="0">
                <a:latin typeface="Sylfaen" panose="010A0502050306030303" pitchFamily="18" charset="0"/>
              </a:rPr>
              <a:t>შენობის ქვესადგურიდან - კაშხლის ქვესადგურამდე ელექტოგადამცემი ხაზის გაყვანა დაგეგმილია 35კვ. ძაბვის იზოლირებული საჰაერო საკაბელო ტრასის მეშვეობით, რომლებიც განთავსდება </a:t>
            </a:r>
            <a:r>
              <a:rPr lang="ka-GE" sz="2000" b="1" dirty="0" smtClean="0">
                <a:latin typeface="Sylfaen" panose="010A0502050306030303" pitchFamily="18" charset="0"/>
              </a:rPr>
              <a:t>10-12 </a:t>
            </a:r>
            <a:r>
              <a:rPr lang="ka-GE" sz="2000" b="1" dirty="0">
                <a:latin typeface="Sylfaen" panose="010A0502050306030303" pitchFamily="18" charset="0"/>
              </a:rPr>
              <a:t>მეტრის </a:t>
            </a:r>
            <a:r>
              <a:rPr lang="ka-GE" sz="2000" b="1" dirty="0" smtClean="0">
                <a:latin typeface="Sylfaen" panose="010A0502050306030303" pitchFamily="18" charset="0"/>
              </a:rPr>
              <a:t>სიმაღლის </a:t>
            </a:r>
            <a:r>
              <a:rPr lang="ka-GE" sz="2000" b="1" dirty="0">
                <a:latin typeface="Sylfaen" panose="010A0502050306030303" pitchFamily="18" charset="0"/>
              </a:rPr>
              <a:t>ხის და ლითონის საყრდენებზე. </a:t>
            </a:r>
            <a:r>
              <a:rPr lang="ka-GE" sz="2000" b="1" dirty="0" smtClean="0">
                <a:latin typeface="Sylfaen" panose="010A0502050306030303" pitchFamily="18" charset="0"/>
              </a:rPr>
              <a:t>გასათვალისწინებელია </a:t>
            </a:r>
            <a:r>
              <a:rPr lang="ka-GE" sz="2000" b="1" dirty="0">
                <a:latin typeface="Sylfaen" panose="010A0502050306030303" pitchFamily="18" charset="0"/>
              </a:rPr>
              <a:t>ის ფაქტიც, რომ ჰესის შენობიდან კაშხალამდე მისასვლელი გზის რეაბილიტაცია (გზის პროექტი ხორციელდება ნენსკრა ჰესის პროექტის ფარგლებში</a:t>
            </a:r>
            <a:r>
              <a:rPr lang="ka-GE" sz="2000" b="1" dirty="0" smtClean="0">
                <a:latin typeface="Sylfaen" panose="010A0502050306030303" pitchFamily="18" charset="0"/>
              </a:rPr>
              <a:t>). დამატებითი </a:t>
            </a:r>
            <a:r>
              <a:rPr lang="ka-GE" sz="2000" b="1" dirty="0">
                <a:latin typeface="Sylfaen" panose="010A0502050306030303" pitchFamily="18" charset="0"/>
              </a:rPr>
              <a:t>ზემოქმედება იქნება მინიმალური, რადგან </a:t>
            </a:r>
            <a:r>
              <a:rPr lang="ka-GE" sz="2000" b="1" dirty="0" smtClean="0">
                <a:latin typeface="Sylfaen" panose="010A0502050306030303" pitchFamily="18" charset="0"/>
              </a:rPr>
              <a:t>გამოიყენება არსებული გზის დერეფანი</a:t>
            </a:r>
            <a:r>
              <a:rPr lang="ka-GE" sz="2000" b="1" dirty="0">
                <a:latin typeface="Sylfaen" panose="010A0502050306030303" pitchFamily="18" charset="0"/>
              </a:rPr>
              <a:t>.</a:t>
            </a:r>
            <a:endParaRPr lang="en-US" sz="2000" b="1" dirty="0">
              <a:latin typeface="Sylfaen" panose="010A0502050306030303" pitchFamily="18" charset="0"/>
            </a:endParaRPr>
          </a:p>
          <a:p>
            <a:pPr algn="just"/>
            <a:r>
              <a:rPr lang="ka-GE" sz="2000" b="1" dirty="0">
                <a:latin typeface="Sylfaen" panose="010A0502050306030303" pitchFamily="18" charset="0"/>
              </a:rPr>
              <a:t>ყოველივე ზემოაღნიშნულიდან გამომდინარე შერჩეული ალტერნატივა რომელიც ძირითადად გამოიყენებს უკვე არსებულ ინფრასტრუქტურას გზებსა და ქვესადგურებს განხორციელდება მინიმალური </a:t>
            </a:r>
            <a:r>
              <a:rPr lang="ka-GE" sz="2000" b="1" dirty="0" smtClean="0">
                <a:latin typeface="Sylfaen" panose="010A0502050306030303" pitchFamily="18" charset="0"/>
              </a:rPr>
              <a:t>ზემოქმედებით </a:t>
            </a:r>
            <a:r>
              <a:rPr lang="ka-GE" sz="2000" b="1" dirty="0">
                <a:latin typeface="Sylfaen" panose="010A0502050306030303" pitchFamily="18" charset="0"/>
              </a:rPr>
              <a:t>გარემოზე, რომელიც დამატებით ამცირებს კუმულაციურ ზემოქმედებას გარემოზე, ორი დამოუკიდებელი პროექტის ერთ დერეფანში განხორციელების გამო.</a:t>
            </a:r>
            <a:endParaRPr lang="en-US" sz="2000" b="1" dirty="0">
              <a:latin typeface="Sylfaen" panose="010A0502050306030303" pitchFamily="18" charset="0"/>
            </a:endParaRPr>
          </a:p>
          <a:p>
            <a:endParaRPr lang="en-US" sz="2200" dirty="0">
              <a:latin typeface="Sylfaen" panose="010A0502050306030303" pitchFamily="18" charset="0"/>
            </a:endParaRPr>
          </a:p>
        </p:txBody>
      </p:sp>
    </p:spTree>
    <p:extLst>
      <p:ext uri="{BB962C8B-B14F-4D97-AF65-F5344CB8AC3E}">
        <p14:creationId xmlns:p14="http://schemas.microsoft.com/office/powerpoint/2010/main" val="3930509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0"/>
            <a:ext cx="9144000" cy="6858000"/>
          </a:xfrm>
        </p:spPr>
        <p:txBody>
          <a:bodyPr>
            <a:normAutofit fontScale="92500"/>
          </a:bodyPr>
          <a:lstStyle/>
          <a:p>
            <a:pPr marL="109728" indent="0" algn="ctr">
              <a:buNone/>
            </a:pPr>
            <a:r>
              <a:rPr lang="ka-GE" sz="2600" b="1" dirty="0" smtClean="0"/>
              <a:t>დასკვნა</a:t>
            </a:r>
          </a:p>
          <a:p>
            <a:pPr algn="just"/>
            <a:r>
              <a:rPr lang="ka-GE" sz="2200" b="1" dirty="0" smtClean="0">
                <a:latin typeface="Sylfaen" panose="010A0502050306030303" pitchFamily="18" charset="0"/>
              </a:rPr>
              <a:t>შეზღუდული </a:t>
            </a:r>
            <a:r>
              <a:rPr lang="ka-GE" sz="2200" b="1" dirty="0">
                <a:latin typeface="Sylfaen" panose="010A0502050306030303" pitchFamily="18" charset="0"/>
              </a:rPr>
              <a:t>რელიეფური პირობებიდან გამომდინარე და გარემოზე მინიმალური ზემოქმედების გათვალისწინებით გადამცემი ხაზის სხვა დერეფნის ალტერნატივის შერჩევა პრაქტიკულად </a:t>
            </a:r>
            <a:r>
              <a:rPr lang="ka-GE" sz="2200" b="1" dirty="0" smtClean="0">
                <a:latin typeface="Sylfaen" panose="010A0502050306030303" pitchFamily="18" charset="0"/>
              </a:rPr>
              <a:t>შეუძლებელია. </a:t>
            </a:r>
          </a:p>
          <a:p>
            <a:pPr algn="just"/>
            <a:r>
              <a:rPr lang="ka-GE" sz="2200" b="1" dirty="0" smtClean="0">
                <a:latin typeface="Sylfaen" panose="010A0502050306030303" pitchFamily="18" charset="0"/>
              </a:rPr>
              <a:t>შერჩეული </a:t>
            </a:r>
            <a:r>
              <a:rPr lang="ka-GE" sz="2200" b="1" dirty="0">
                <a:latin typeface="Sylfaen" panose="010A0502050306030303" pitchFamily="18" charset="0"/>
              </a:rPr>
              <a:t>ეგხ-ს და ქვესადგურების ალტერნატივის დასაბუთება დაეყრდნო საპროექტო დერეფანში ყველა დაინტერესებული მხარის ინტერესების გათვალისწინებას და გარემოს თითოეულ </a:t>
            </a:r>
            <a:r>
              <a:rPr lang="ka-GE" sz="2200" b="1" dirty="0" smtClean="0">
                <a:latin typeface="Sylfaen" panose="010A0502050306030303" pitchFamily="18" charset="0"/>
              </a:rPr>
              <a:t>კომპონენტზე დაბალ </a:t>
            </a:r>
            <a:r>
              <a:rPr lang="ka-GE" sz="2200" b="1" dirty="0">
                <a:latin typeface="Sylfaen" panose="010A0502050306030303" pitchFamily="18" charset="0"/>
              </a:rPr>
              <a:t>ზემოქმედებას, რაც შერჩეული ალტერნატივის უპირატესობას ცხადჰყობს სხვა ალტენტნატივებთან შედარებით</a:t>
            </a:r>
            <a:r>
              <a:rPr lang="ka-GE" sz="2200" b="1" dirty="0" smtClean="0">
                <a:latin typeface="Sylfaen" panose="010A0502050306030303" pitchFamily="18" charset="0"/>
              </a:rPr>
              <a:t>.</a:t>
            </a:r>
          </a:p>
          <a:p>
            <a:pPr algn="just"/>
            <a:r>
              <a:rPr lang="ka-GE" sz="2200" b="1" dirty="0" smtClean="0">
                <a:latin typeface="Sylfaen" panose="010A0502050306030303" pitchFamily="18" charset="0"/>
              </a:rPr>
              <a:t>მხედველობაშია </a:t>
            </a:r>
            <a:r>
              <a:rPr lang="ka-GE" sz="2200" b="1" dirty="0">
                <a:latin typeface="Sylfaen" panose="010A0502050306030303" pitchFamily="18" charset="0"/>
              </a:rPr>
              <a:t>მისაღები შპს „ავსტრიან ჯორჯიან დეველოპმენტი“-ს მიერ საკაბელო მონაკვეთის ცვლილება და უკვე არსებული, ათვისებული ბუფერის (500 კვ ეგხ-ს კავკასიონის) გამოყენება, რაც მნიშვნელოვნად ამცირებს გარემოზე მიყენებულ ზიანს. ასევე, გასათვალისწინებელია ის გარემოება, რომ თავდაპირველი პროექტით (</a:t>
            </a:r>
            <a:r>
              <a:rPr lang="ka-GE" sz="2200" b="1" dirty="0" smtClean="0">
                <a:latin typeface="Sylfaen" panose="010A0502050306030303" pitchFamily="18" charset="0"/>
              </a:rPr>
              <a:t>ეკოლოგიური ექსპერტიზის </a:t>
            </a:r>
            <a:r>
              <a:rPr lang="ka-GE" sz="2200" b="1" dirty="0">
                <a:latin typeface="Sylfaen" panose="010A0502050306030303" pitchFamily="18" charset="0"/>
              </a:rPr>
              <a:t>დასკვნა N55 2016წ) გათვალისწინებული იყო 322, 509 მ</a:t>
            </a:r>
            <a:r>
              <a:rPr lang="ka-GE" sz="2200" b="1" baseline="30000" dirty="0">
                <a:latin typeface="Sylfaen" panose="010A0502050306030303" pitchFamily="18" charset="0"/>
              </a:rPr>
              <a:t>2</a:t>
            </a:r>
            <a:r>
              <a:rPr lang="ka-GE" sz="2200" b="1" dirty="0">
                <a:latin typeface="Sylfaen" panose="010A0502050306030303" pitchFamily="18" charset="0"/>
              </a:rPr>
              <a:t> სახელმწიფო ტყის ფონდის ტერიტორიების ათვისება, რასაც თან ახლდა გარემოს თითოეულ კომპონენტზე მნიშვნელოვანი უარყოფითი ზემოქმედება. ახალი ეგხ-ს დერეფნით, რომლის ფართობი შეადგენს სულ 25,465 მ</a:t>
            </a:r>
            <a:r>
              <a:rPr lang="ka-GE" sz="2200" b="1" baseline="30000" dirty="0">
                <a:latin typeface="Sylfaen" panose="010A0502050306030303" pitchFamily="18" charset="0"/>
              </a:rPr>
              <a:t>2</a:t>
            </a:r>
            <a:r>
              <a:rPr lang="ka-GE" sz="2200" b="1" dirty="0">
                <a:latin typeface="Sylfaen" panose="010A0502050306030303" pitchFamily="18" charset="0"/>
              </a:rPr>
              <a:t> მნიშვნელოვნად მცირდება ზემოქმედება გარემოს კომპონენტებზე, ასევე არსებული დერეფნის დიდი ნაწილი გადის უკვე ათვისებულ და ტექნოგენურად სახეცვლილ ტერიტორიებზე</a:t>
            </a:r>
            <a:r>
              <a:rPr lang="ka-GE" sz="2200" b="1" dirty="0" smtClean="0">
                <a:latin typeface="Sylfaen" panose="010A0502050306030303" pitchFamily="18" charset="0"/>
              </a:rPr>
              <a:t>.</a:t>
            </a:r>
            <a:endParaRPr lang="en-US" sz="2200" b="1" dirty="0">
              <a:latin typeface="Sylfaen" panose="010A0502050306030303" pitchFamily="18" charset="0"/>
            </a:endParaRPr>
          </a:p>
        </p:txBody>
      </p:sp>
    </p:spTree>
    <p:extLst>
      <p:ext uri="{BB962C8B-B14F-4D97-AF65-F5344CB8AC3E}">
        <p14:creationId xmlns:p14="http://schemas.microsoft.com/office/powerpoint/2010/main" val="17199575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62000"/>
            <a:ext cx="9144000" cy="6096000"/>
          </a:xfrm>
        </p:spPr>
        <p:txBody>
          <a:bodyPr>
            <a:normAutofit lnSpcReduction="10000"/>
          </a:bodyPr>
          <a:lstStyle/>
          <a:p>
            <a:pPr algn="ctr">
              <a:buNone/>
            </a:pPr>
            <a:r>
              <a:rPr lang="en-US" sz="2400" b="1" dirty="0" err="1" smtClean="0">
                <a:latin typeface="Sylfaen" panose="010A0502050306030303" pitchFamily="18" charset="0"/>
              </a:rPr>
              <a:t>ატმოსფერულ</a:t>
            </a:r>
            <a:r>
              <a:rPr lang="en-US" sz="2400" b="1" dirty="0" smtClean="0">
                <a:latin typeface="Sylfaen" panose="010A0502050306030303" pitchFamily="18" charset="0"/>
              </a:rPr>
              <a:t> </a:t>
            </a:r>
            <a:r>
              <a:rPr lang="en-US" sz="2400" b="1" dirty="0" err="1" smtClean="0">
                <a:latin typeface="Sylfaen" panose="010A0502050306030303" pitchFamily="18" charset="0"/>
              </a:rPr>
              <a:t>ჰაერზე</a:t>
            </a:r>
            <a:r>
              <a:rPr lang="ka-GE" sz="2400" b="1" dirty="0" smtClean="0">
                <a:latin typeface="Sylfaen" panose="010A0502050306030303" pitchFamily="18" charset="0"/>
              </a:rPr>
              <a:t> </a:t>
            </a:r>
            <a:r>
              <a:rPr lang="en-US" sz="2400" b="1" dirty="0" err="1" smtClean="0">
                <a:latin typeface="Sylfaen" panose="010A0502050306030303" pitchFamily="18" charset="0"/>
              </a:rPr>
              <a:t>ზემოქმედებ</a:t>
            </a:r>
            <a:r>
              <a:rPr lang="ka-GE" sz="2400" b="1" dirty="0" smtClean="0">
                <a:latin typeface="Sylfaen" panose="010A0502050306030303" pitchFamily="18" charset="0"/>
              </a:rPr>
              <a:t>ის შეფასება:</a:t>
            </a:r>
          </a:p>
          <a:p>
            <a:pPr algn="ctr">
              <a:buNone/>
            </a:pPr>
            <a:endParaRPr lang="ka-GE" sz="2400" b="1" dirty="0" smtClean="0">
              <a:latin typeface="Sylfaen" panose="010A0502050306030303" pitchFamily="18" charset="0"/>
            </a:endParaRPr>
          </a:p>
          <a:p>
            <a:pPr algn="just"/>
            <a:r>
              <a:rPr lang="ka-GE" sz="2000" b="1" dirty="0" smtClean="0">
                <a:latin typeface="Sylfaen" panose="010A0502050306030303" pitchFamily="18" charset="0"/>
              </a:rPr>
              <a:t>სპეცტექნიკისა და სამშენებლო მანქანების ძრავებიდან გამონაბოლქვის შედეგად ზემოქმედება მოსახლეობაზე მოსალოდნელი არ არის, რადგან იგი გადის ძირითადად დაუსახლებელ ტერიტორიებზე და დასახლებულ პუნქტებში მათი მუშაობის ხანგრძლივობა იქნება შეზღუდული;</a:t>
            </a:r>
            <a:endParaRPr lang="ka-GE" sz="2000" b="1" dirty="0">
              <a:latin typeface="Sylfaen" panose="010A0502050306030303" pitchFamily="18" charset="0"/>
            </a:endParaRPr>
          </a:p>
          <a:p>
            <a:pPr algn="just"/>
            <a:endParaRPr lang="ka-GE" sz="2000" b="1" dirty="0" smtClean="0">
              <a:latin typeface="Sylfaen" panose="010A0502050306030303" pitchFamily="18" charset="0"/>
            </a:endParaRPr>
          </a:p>
          <a:p>
            <a:pPr algn="just"/>
            <a:r>
              <a:rPr lang="ka-GE" sz="2000" b="1" dirty="0" smtClean="0">
                <a:latin typeface="Sylfaen" panose="010A0502050306030303" pitchFamily="18" charset="0"/>
              </a:rPr>
              <a:t>საშემდუღებლო საქმიანობისას შედუღებისას გამოყოფილი აეროზოლების რაოდენობა იქნება მინიმალური და მისი გავრცელება არ მოხდება;</a:t>
            </a:r>
          </a:p>
          <a:p>
            <a:pPr algn="just"/>
            <a:endParaRPr lang="ka-GE" sz="2000" b="1" dirty="0" smtClean="0">
              <a:latin typeface="Sylfaen" panose="010A0502050306030303" pitchFamily="18" charset="0"/>
            </a:endParaRPr>
          </a:p>
          <a:p>
            <a:pPr algn="just"/>
            <a:r>
              <a:rPr lang="ka-GE" sz="2000" b="1" dirty="0" smtClean="0">
                <a:latin typeface="Sylfaen" panose="010A0502050306030303" pitchFamily="18" charset="0"/>
              </a:rPr>
              <a:t>დასახლებულ პუნქტებში მანქანების მოძრაობისას წარმოქმნილი მტვერი</a:t>
            </a:r>
            <a:r>
              <a:rPr lang="ka-GE" sz="2000" b="1" dirty="0">
                <a:latin typeface="Sylfaen" panose="010A0502050306030303" pitchFamily="18" charset="0"/>
              </a:rPr>
              <a:t> </a:t>
            </a:r>
            <a:r>
              <a:rPr lang="ka-GE" sz="2000" b="1" dirty="0" smtClean="0">
                <a:latin typeface="Sylfaen" panose="010A0502050306030303" pitchFamily="18" charset="0"/>
              </a:rPr>
              <a:t>არ იქნება მნიშვნელოვანი რადგან, საყრდენების და საძირკვლების მოწყობის ხანგრძლივობა კონკრეტულ მონაკვეთზე არ არის ხანგრძლივ პერიოდზე დაგეგმილი და იქნება დროში შეზღუდული;</a:t>
            </a:r>
          </a:p>
          <a:p>
            <a:pPr algn="just"/>
            <a:endParaRPr lang="en-US" sz="2000" b="1" dirty="0" smtClean="0">
              <a:latin typeface="Sylfaen" panose="010A0502050306030303" pitchFamily="18" charset="0"/>
            </a:endParaRPr>
          </a:p>
          <a:p>
            <a:pPr algn="just"/>
            <a:r>
              <a:rPr lang="ka-GE" sz="2000" b="1" dirty="0" smtClean="0">
                <a:solidFill>
                  <a:srgbClr val="FF0000"/>
                </a:solidFill>
                <a:latin typeface="Sylfaen" panose="010A0502050306030303" pitchFamily="18" charset="0"/>
              </a:rPr>
              <a:t>ექსპლუატაციის პერიოდში, ატმოსფერული ჰაერის დაბინძურება მოსალოდნელი არ არის.</a:t>
            </a:r>
          </a:p>
          <a:p>
            <a:pPr algn="just">
              <a:buNone/>
            </a:pPr>
            <a:endParaRPr lang="en-US" dirty="0">
              <a:latin typeface="Sylfaen" panose="010A0502050306030303" pitchFamily="18" charset="0"/>
            </a:endParaRPr>
          </a:p>
        </p:txBody>
      </p:sp>
      <p:sp>
        <p:nvSpPr>
          <p:cNvPr id="3" name="Title 2"/>
          <p:cNvSpPr>
            <a:spLocks noGrp="1"/>
          </p:cNvSpPr>
          <p:nvPr>
            <p:ph type="title"/>
          </p:nvPr>
        </p:nvSpPr>
        <p:spPr>
          <a:xfrm>
            <a:off x="0" y="0"/>
            <a:ext cx="9144000" cy="762000"/>
          </a:xfrm>
        </p:spPr>
        <p:txBody>
          <a:bodyPr>
            <a:noAutofit/>
          </a:bodyPr>
          <a:lstStyle/>
          <a:p>
            <a:pPr lvl="0" algn="ctr"/>
            <a:r>
              <a:rPr lang="en-US" sz="2800" dirty="0" err="1" smtClean="0">
                <a:solidFill>
                  <a:schemeClr val="tx1"/>
                </a:solidFill>
                <a:effectLst/>
                <a:latin typeface="Sylfaen" panose="010A0502050306030303" pitchFamily="18" charset="0"/>
              </a:rPr>
              <a:t>გარემოზე</a:t>
            </a:r>
            <a:r>
              <a:rPr lang="en-US" sz="2800" dirty="0" smtClean="0">
                <a:solidFill>
                  <a:schemeClr val="tx1"/>
                </a:solidFill>
                <a:effectLst/>
              </a:rPr>
              <a:t> </a:t>
            </a:r>
            <a:r>
              <a:rPr lang="en-US" sz="2800" dirty="0" err="1" smtClean="0">
                <a:solidFill>
                  <a:schemeClr val="tx1"/>
                </a:solidFill>
                <a:effectLst/>
              </a:rPr>
              <a:t>შესაძლო</a:t>
            </a:r>
            <a:r>
              <a:rPr lang="en-US" sz="2800" dirty="0" smtClean="0">
                <a:solidFill>
                  <a:schemeClr val="tx1"/>
                </a:solidFill>
                <a:effectLst/>
              </a:rPr>
              <a:t> </a:t>
            </a:r>
            <a:r>
              <a:rPr lang="en-US" sz="2800" dirty="0" err="1" smtClean="0">
                <a:solidFill>
                  <a:schemeClr val="tx1"/>
                </a:solidFill>
                <a:effectLst/>
              </a:rPr>
              <a:t>ზემოქმედებ</a:t>
            </a:r>
            <a:r>
              <a:rPr lang="ka-GE" sz="2800" dirty="0" smtClean="0">
                <a:solidFill>
                  <a:schemeClr val="tx1"/>
                </a:solidFill>
                <a:effectLst/>
              </a:rPr>
              <a:t>ა</a:t>
            </a:r>
            <a:endParaRPr lang="en-US" sz="2800" dirty="0">
              <a:solidFill>
                <a:schemeClr val="tx1"/>
              </a:solidFill>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idx="1"/>
          </p:nvPr>
        </p:nvSpPr>
        <p:spPr>
          <a:xfrm>
            <a:off x="0" y="0"/>
            <a:ext cx="9144000" cy="6858000"/>
          </a:xfrm>
        </p:spPr>
        <p:txBody>
          <a:bodyPr>
            <a:normAutofit lnSpcReduction="10000"/>
          </a:bodyPr>
          <a:lstStyle/>
          <a:p>
            <a:pPr algn="ctr">
              <a:buNone/>
            </a:pPr>
            <a:r>
              <a:rPr lang="en-US" sz="2400" b="1" dirty="0" err="1" smtClean="0">
                <a:latin typeface="Sylfaen" panose="010A0502050306030303" pitchFamily="18" charset="0"/>
              </a:rPr>
              <a:t>ხმაური</a:t>
            </a:r>
            <a:r>
              <a:rPr lang="ka-GE" sz="2400" b="1" dirty="0" smtClean="0">
                <a:latin typeface="Sylfaen" panose="010A0502050306030303" pitchFamily="18" charset="0"/>
              </a:rPr>
              <a:t>ს ზემოქმედების შეფასება</a:t>
            </a:r>
            <a:endParaRPr lang="ka-GE" sz="2400" b="1" dirty="0">
              <a:latin typeface="Sylfaen" panose="010A0502050306030303" pitchFamily="18" charset="0"/>
            </a:endParaRPr>
          </a:p>
          <a:p>
            <a:pPr algn="ctr">
              <a:buNone/>
            </a:pPr>
            <a:endParaRPr lang="ka-GE" b="1" dirty="0" smtClean="0">
              <a:latin typeface="Sylfaen" panose="010A0502050306030303" pitchFamily="18" charset="0"/>
            </a:endParaRPr>
          </a:p>
          <a:p>
            <a:pPr lvl="0" algn="just"/>
            <a:r>
              <a:rPr lang="ka-GE" sz="2000" b="1" dirty="0" smtClean="0">
                <a:latin typeface="Sylfaen" panose="010A0502050306030303" pitchFamily="18" charset="0"/>
              </a:rPr>
              <a:t>ხმაურის წყაროები, ხასიათი და მათი მახასიათებლები;</a:t>
            </a:r>
          </a:p>
          <a:p>
            <a:pPr lvl="0" algn="just"/>
            <a:endParaRPr lang="en-US" sz="2000" b="1" dirty="0" smtClean="0">
              <a:latin typeface="Sylfaen" panose="010A0502050306030303" pitchFamily="18" charset="0"/>
            </a:endParaRPr>
          </a:p>
          <a:p>
            <a:pPr lvl="0" algn="just"/>
            <a:r>
              <a:rPr lang="ka-GE" sz="2000" b="1" dirty="0">
                <a:latin typeface="Sylfaen" panose="010A0502050306030303" pitchFamily="18" charset="0"/>
              </a:rPr>
              <a:t>დასაცავი ტერიტორიის </a:t>
            </a:r>
            <a:r>
              <a:rPr lang="ka-GE" sz="2000" b="1" dirty="0" smtClean="0">
                <a:latin typeface="Sylfaen" panose="010A0502050306030303" pitchFamily="18" charset="0"/>
              </a:rPr>
              <a:t>საზღვარზე შერჩეული იქნა საანგარიშო წერტილები;</a:t>
            </a:r>
          </a:p>
          <a:p>
            <a:pPr lvl="0" algn="just"/>
            <a:endParaRPr lang="en-US" sz="2000" b="1" dirty="0" smtClean="0">
              <a:latin typeface="Sylfaen" panose="010A0502050306030303" pitchFamily="18" charset="0"/>
            </a:endParaRPr>
          </a:p>
          <a:p>
            <a:pPr lvl="0" algn="just"/>
            <a:r>
              <a:rPr lang="ka-GE" sz="2000" b="1" dirty="0">
                <a:latin typeface="Sylfaen" panose="010A0502050306030303" pitchFamily="18" charset="0"/>
              </a:rPr>
              <a:t>საანგარიშო </a:t>
            </a:r>
            <a:r>
              <a:rPr lang="ka-GE" sz="2000" b="1" dirty="0" smtClean="0">
                <a:latin typeface="Sylfaen" panose="010A0502050306030303" pitchFamily="18" charset="0"/>
              </a:rPr>
              <a:t>წერტილებში განისაზღვრა ხმაურის მოსალოდნელი დონე და მოხდა მისი შედარება ხმაურის დასაშვებ დონესთან;</a:t>
            </a:r>
          </a:p>
          <a:p>
            <a:pPr lvl="0" algn="just"/>
            <a:endParaRPr lang="en-US" sz="2000" b="1" dirty="0" smtClean="0">
              <a:latin typeface="Sylfaen" panose="010A0502050306030303" pitchFamily="18" charset="0"/>
            </a:endParaRPr>
          </a:p>
          <a:p>
            <a:pPr lvl="0" algn="just"/>
            <a:r>
              <a:rPr lang="ka-GE" sz="2000" b="1" dirty="0" smtClean="0">
                <a:latin typeface="Sylfaen" panose="010A0502050306030303" pitchFamily="18" charset="0"/>
              </a:rPr>
              <a:t> განისაზღვრა ხმაურის დონის შემცირებისთვის საჭირო ღონისძიებები;</a:t>
            </a:r>
          </a:p>
          <a:p>
            <a:pPr lvl="0" algn="just"/>
            <a:endParaRPr lang="ka-GE" sz="2000" b="1" dirty="0" smtClean="0">
              <a:latin typeface="Sylfaen" panose="010A0502050306030303" pitchFamily="18" charset="0"/>
            </a:endParaRPr>
          </a:p>
          <a:p>
            <a:pPr lvl="0" algn="just"/>
            <a:r>
              <a:rPr lang="ka-GE" sz="2000" b="1" dirty="0" smtClean="0">
                <a:latin typeface="Sylfaen" panose="010A0502050306030303" pitchFamily="18" charset="0"/>
              </a:rPr>
              <a:t>არ მომხდარა ხმაურის გავრცელების სტაციონალური წყაროების გამოყენება;</a:t>
            </a:r>
          </a:p>
          <a:p>
            <a:pPr lvl="0" algn="just"/>
            <a:endParaRPr lang="ka-GE" sz="2000" b="1" dirty="0" smtClean="0">
              <a:latin typeface="Sylfaen" panose="010A0502050306030303" pitchFamily="18" charset="0"/>
            </a:endParaRPr>
          </a:p>
          <a:p>
            <a:pPr lvl="0" algn="just"/>
            <a:r>
              <a:rPr lang="ka-GE" sz="2000" b="1" dirty="0" smtClean="0">
                <a:latin typeface="Sylfaen" panose="010A0502050306030303" pitchFamily="18" charset="0"/>
              </a:rPr>
              <a:t>ქვესადგურების ექსპლუატაციის პროცესში მოხდება მუდმივი მონიტორინგი ხმაურის დონეების კონტროლის მიზნით;</a:t>
            </a:r>
          </a:p>
          <a:p>
            <a:pPr lvl="0" algn="just"/>
            <a:endParaRPr lang="ka-GE" sz="2000" b="1" dirty="0" smtClean="0">
              <a:latin typeface="Sylfaen" panose="010A0502050306030303" pitchFamily="18" charset="0"/>
            </a:endParaRPr>
          </a:p>
          <a:p>
            <a:pPr lvl="0" algn="just"/>
            <a:r>
              <a:rPr lang="ka-GE" sz="2000" b="1" dirty="0">
                <a:solidFill>
                  <a:srgbClr val="FF0000"/>
                </a:solidFill>
                <a:latin typeface="Sylfaen" panose="010A0502050306030303" pitchFamily="18" charset="0"/>
                <a:ea typeface="Sylfaen" panose="010A0502050306030303" pitchFamily="18" charset="0"/>
                <a:cs typeface="Sylfaen" panose="010A0502050306030303" pitchFamily="18" charset="0"/>
              </a:rPr>
              <a:t>ეგხ-ს ნორმალურ რეჟიმში ექსპლუატაცია ხმაურის გავრცელებასთან დაკავშირებული არ იქნება.</a:t>
            </a:r>
            <a:endParaRPr lang="en-US" sz="2000" b="1" dirty="0">
              <a:solidFill>
                <a:srgbClr val="FF0000"/>
              </a:solidFill>
              <a:latin typeface="Sylfaen" panose="010A0502050306030303"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62000"/>
            <a:ext cx="9144000" cy="6096000"/>
          </a:xfrm>
        </p:spPr>
        <p:txBody>
          <a:bodyPr>
            <a:normAutofit/>
          </a:bodyPr>
          <a:lstStyle/>
          <a:p>
            <a:pPr algn="just"/>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პროექტის მშენებლობისა და ექსპლუატაციისას არაა მოსალოდნელი რაიმე მნიშვნელოვანი </a:t>
            </a: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ზემოქმედება </a:t>
            </a: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ახლომდებარე მაცხოვრებლებზე ან გარემოზე </a:t>
            </a: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ელექტრომაგნიტური </a:t>
            </a: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ველების </a:t>
            </a: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გავრცელების გამო;</a:t>
            </a:r>
          </a:p>
          <a:p>
            <a:pPr algn="just"/>
            <a:endPar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endParaRPr>
          </a:p>
          <a:p>
            <a:pPr algn="just"/>
            <a:r>
              <a:rPr lang="ka-GE" sz="2000" b="1" dirty="0" smtClean="0">
                <a:latin typeface="Sylfaen" panose="010A0502050306030303" pitchFamily="18" charset="0"/>
                <a:ea typeface="Sylfaen" panose="010A0502050306030303" pitchFamily="18" charset="0"/>
                <a:cs typeface="Sylfaen" panose="010A0502050306030303" pitchFamily="18" charset="0"/>
              </a:rPr>
              <a:t>საპროექტო ეგხ-ს ძაბვიდან გამომდინარე ელექტრომაგნიტური ველების გავრცელებით გამოწვეული ზემოქმედება არ იქნება მნიშვნელოვანი;</a:t>
            </a:r>
          </a:p>
          <a:p>
            <a:pPr algn="just"/>
            <a:endParaRPr lang="ka-GE" sz="2000" b="1" dirty="0" smtClean="0">
              <a:latin typeface="Sylfaen" panose="010A0502050306030303" pitchFamily="18" charset="0"/>
              <a:ea typeface="Sylfaen" panose="010A0502050306030303" pitchFamily="18" charset="0"/>
              <a:cs typeface="Sylfaen" panose="010A0502050306030303" pitchFamily="18" charset="0"/>
            </a:endParaRPr>
          </a:p>
          <a:p>
            <a:pPr algn="just"/>
            <a:r>
              <a:rPr lang="ka-GE" sz="2000" b="1" dirty="0" smtClean="0">
                <a:latin typeface="Sylfaen" panose="010A0502050306030303" pitchFamily="18" charset="0"/>
                <a:ea typeface="Sylfaen" panose="010A0502050306030303" pitchFamily="18" charset="0"/>
                <a:cs typeface="Sylfaen" panose="010A0502050306030303" pitchFamily="18" charset="0"/>
              </a:rPr>
              <a:t>ელექტროგადამცემი ხაზის ექსპლუატაციის პროცესში მოხდება ელექტრომაგნიტური გამოსხივების ეროვნული და საერთაშორისო კანონმდებლიბით დადგენილი და ნორმების კონტროლი;</a:t>
            </a:r>
          </a:p>
          <a:p>
            <a:pPr algn="just"/>
            <a:endParaRPr lang="ka-GE" sz="2000" b="1" dirty="0">
              <a:latin typeface="Sylfaen" panose="010A0502050306030303" pitchFamily="18" charset="0"/>
              <a:ea typeface="Sylfaen" panose="010A0502050306030303" pitchFamily="18" charset="0"/>
              <a:cs typeface="Sylfaen" panose="010A0502050306030303" pitchFamily="18" charset="0"/>
            </a:endParaRPr>
          </a:p>
          <a:p>
            <a:pPr algn="just"/>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ელექტრომაგნიტური ველების გავრცელებით ადგილობრივ </a:t>
            </a: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მოსახლეობაზე ნეგატიური ზემოქმედება მოსალოდნელი </a:t>
            </a:r>
            <a:r>
              <a:rPr lang="ka-GE" sz="2000" b="1" dirty="0">
                <a:latin typeface="Sylfaen" panose="010A0502050306030303" pitchFamily="18" charset="0"/>
                <a:ea typeface="Sylfaen" panose="010A0502050306030303" pitchFamily="18" charset="0"/>
                <a:cs typeface="Sylfaen" panose="010A0502050306030303" pitchFamily="18" charset="0"/>
              </a:rPr>
              <a:t>არ არის და ამ მხრივ რაიმე შემარბილებელი ღონისძიებების გატარების აუცილებლობა ამ ეტაპზე არ არსებობს</a:t>
            </a:r>
            <a:r>
              <a:rPr lang="ka-GE" sz="2000" b="1" dirty="0" smtClean="0">
                <a:latin typeface="Sylfaen" panose="010A0502050306030303" pitchFamily="18" charset="0"/>
                <a:ea typeface="Sylfaen" panose="010A0502050306030303" pitchFamily="18" charset="0"/>
                <a:cs typeface="Sylfaen" panose="010A0502050306030303" pitchFamily="18" charset="0"/>
              </a:rPr>
              <a:t>.</a:t>
            </a:r>
            <a:endParaRPr lang="en-US" sz="2000" b="1" dirty="0" smtClean="0">
              <a:latin typeface="Sylfaen" panose="010A0502050306030303" pitchFamily="18" charset="0"/>
              <a:ea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a:xfrm>
            <a:off x="0" y="0"/>
            <a:ext cx="9144000" cy="762000"/>
          </a:xfrm>
        </p:spPr>
        <p:txBody>
          <a:bodyPr>
            <a:normAutofit/>
          </a:bodyPr>
          <a:lstStyle/>
          <a:p>
            <a:pPr algn="ctr"/>
            <a:r>
              <a:rPr lang="en-US" sz="2400" dirty="0" err="1" smtClean="0">
                <a:solidFill>
                  <a:schemeClr val="tx1"/>
                </a:solidFill>
                <a:effectLst/>
                <a:latin typeface="Sylfaen" panose="010A0502050306030303" pitchFamily="18" charset="0"/>
              </a:rPr>
              <a:t>ელექტრომაგნიტური</a:t>
            </a:r>
            <a:r>
              <a:rPr lang="en-US" sz="2400" dirty="0" smtClean="0">
                <a:solidFill>
                  <a:schemeClr val="tx1"/>
                </a:solidFill>
                <a:effectLst/>
                <a:latin typeface="Sylfaen" panose="010A0502050306030303" pitchFamily="18" charset="0"/>
              </a:rPr>
              <a:t> </a:t>
            </a:r>
            <a:r>
              <a:rPr lang="en-US" sz="2400" dirty="0" err="1" smtClean="0">
                <a:solidFill>
                  <a:schemeClr val="tx1"/>
                </a:solidFill>
                <a:effectLst/>
                <a:latin typeface="Sylfaen" panose="010A0502050306030303" pitchFamily="18" charset="0"/>
              </a:rPr>
              <a:t>გამოსხივება</a:t>
            </a:r>
            <a:endParaRPr lang="en-US" sz="2400" b="0" dirty="0">
              <a:solidFill>
                <a:schemeClr val="tx1"/>
              </a:solidFill>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90600"/>
            <a:ext cx="9144000" cy="5867400"/>
          </a:xfrm>
        </p:spPr>
        <p:txBody>
          <a:bodyPr>
            <a:normAutofit/>
          </a:bodyPr>
          <a:lstStyle/>
          <a:p>
            <a:pPr algn="just"/>
            <a:r>
              <a:rPr lang="ka-GE" sz="2000" b="1" dirty="0" smtClean="0">
                <a:latin typeface="Sylfaen" panose="010A0502050306030303" pitchFamily="18" charset="0"/>
              </a:rPr>
              <a:t>ობიექტის ტექნიკური პარამეტრებიდან გამომდინარე, სამშენებლო სამუშაოები არ გამოიწვევს ადგილობრივი რელიეფისა და გეოლოგიური სტრუქტურის უხეშს ცვლილებას;</a:t>
            </a:r>
          </a:p>
          <a:p>
            <a:pPr algn="just"/>
            <a:r>
              <a:rPr lang="ka-GE" sz="2000" b="1" dirty="0" smtClean="0">
                <a:latin typeface="Sylfaen" panose="010A0502050306030303" pitchFamily="18" charset="0"/>
                <a:ea typeface="Sylfaen" panose="010A0502050306030303" pitchFamily="18" charset="0"/>
                <a:cs typeface="Sylfaen" panose="010A0502050306030303" pitchFamily="18" charset="0"/>
              </a:rPr>
              <a:t>ეგხ-ს </a:t>
            </a:r>
            <a:r>
              <a:rPr lang="ka-GE" sz="2000" b="1" dirty="0">
                <a:latin typeface="Sylfaen" panose="010A0502050306030303" pitchFamily="18" charset="0"/>
                <a:ea typeface="Sylfaen" panose="010A0502050306030303" pitchFamily="18" charset="0"/>
                <a:cs typeface="Sylfaen" panose="010A0502050306030303" pitchFamily="18" charset="0"/>
              </a:rPr>
              <a:t>მშენებლობის პროცესში </a:t>
            </a:r>
            <a:r>
              <a:rPr lang="ka-GE" sz="2000" b="1" dirty="0" smtClean="0">
                <a:latin typeface="Sylfaen" panose="010A0502050306030303" pitchFamily="18" charset="0"/>
                <a:ea typeface="Sylfaen" panose="010A0502050306030303" pitchFamily="18" charset="0"/>
                <a:cs typeface="Sylfaen" panose="010A0502050306030303" pitchFamily="18" charset="0"/>
              </a:rPr>
              <a:t>საყრდენების მოწყობისას არსებობს </a:t>
            </a:r>
            <a:r>
              <a:rPr lang="ka-GE" sz="2000" b="1" dirty="0">
                <a:latin typeface="Sylfaen" panose="010A0502050306030303" pitchFamily="18" charset="0"/>
                <a:ea typeface="Sylfaen" panose="010A0502050306030303" pitchFamily="18" charset="0"/>
                <a:cs typeface="Sylfaen" panose="010A0502050306030303" pitchFamily="18" charset="0"/>
              </a:rPr>
              <a:t>ნიადაგის არსებული მდგომარეობის (სტაბილურობა, ხარისხი) გაუარესების გარკვეული რისკები, რისთვისაც საჭიროა შესაბამისი შემარბილებელი </a:t>
            </a:r>
            <a:r>
              <a:rPr lang="ka-GE" sz="2000" b="1" dirty="0" smtClean="0">
                <a:latin typeface="Sylfaen" panose="010A0502050306030303" pitchFamily="18" charset="0"/>
                <a:ea typeface="Sylfaen" panose="010A0502050306030303" pitchFamily="18" charset="0"/>
                <a:cs typeface="Sylfaen" panose="010A0502050306030303" pitchFamily="18" charset="0"/>
              </a:rPr>
              <a:t>ღონსძიებების გატარება.</a:t>
            </a:r>
          </a:p>
          <a:p>
            <a:pPr algn="just"/>
            <a:r>
              <a:rPr lang="ka-GE" sz="2000" b="1" dirty="0" smtClean="0">
                <a:latin typeface="Sylfaen" panose="010A0502050306030303" pitchFamily="18" charset="0"/>
                <a:ea typeface="Times New Roman" panose="02020603050405020304" pitchFamily="18" charset="0"/>
                <a:cs typeface="Times New Roman" panose="02020603050405020304" pitchFamily="18" charset="0"/>
              </a:rPr>
              <a:t>ეგხ-ს მშენებლობის პროცესში მათი განთავსება მდინარის აქტიურ კალაპოტებში და ხევებში დაგეგმილი არ არის. მდინარის გადაკვეთებთან და ღვარცოფულ ხევებთან საყრდენების მოწყობა დაგეგმილია სარეაბილიტაციო გზის ნაპირსამაგრი პროექტის ფარგლებში.</a:t>
            </a:r>
          </a:p>
          <a:p>
            <a:pPr algn="just"/>
            <a:r>
              <a:rPr lang="ka-GE" sz="2000" b="1" dirty="0" smtClean="0">
                <a:latin typeface="Sylfaen" panose="010A0502050306030303" pitchFamily="18" charset="0"/>
                <a:ea typeface="Times New Roman" panose="02020603050405020304" pitchFamily="18" charset="0"/>
                <a:cs typeface="Times New Roman" panose="02020603050405020304" pitchFamily="18" charset="0"/>
              </a:rPr>
              <a:t>ეგხ-ს სრულ დერეფანზე ჩატარებული და შესწავლილია საინჟინრო გეოლოგიური პირობები, რის საფუძველზეც შემუშავდა წარმოდგენილი ეგხ-ს პროექტი და აკმაყოფილებს სამშენებლო ნორმებს.</a:t>
            </a:r>
          </a:p>
          <a:p>
            <a:pPr algn="just"/>
            <a:r>
              <a:rPr lang="ka-GE" sz="2000" b="1" dirty="0" smtClean="0">
                <a:latin typeface="Sylfaen" panose="010A0502050306030303" pitchFamily="18" charset="0"/>
                <a:ea typeface="Times New Roman" panose="02020603050405020304" pitchFamily="18" charset="0"/>
                <a:cs typeface="Times New Roman" panose="02020603050405020304" pitchFamily="18" charset="0"/>
              </a:rPr>
              <a:t>საპროექტო ეგხ-ს მშენებლობისა და ექსპლუატაციის შედეგად მოსალოდნელი არ არის გეოდინამიკური პროცესების გააქტიურება.</a:t>
            </a:r>
            <a:endParaRPr lang="en-US" sz="2000" b="1" dirty="0">
              <a:latin typeface="Sylfaen" panose="010A0502050306030303" pitchFamily="18" charset="0"/>
              <a:ea typeface="Times New Roman" panose="02020603050405020304" pitchFamily="18" charset="0"/>
              <a:cs typeface="Times New Roman" panose="02020603050405020304" pitchFamily="18" charset="0"/>
            </a:endParaRPr>
          </a:p>
          <a:p>
            <a:pPr marL="109728" indent="0">
              <a:buNone/>
            </a:pPr>
            <a:endParaRPr lang="en-US" dirty="0"/>
          </a:p>
        </p:txBody>
      </p:sp>
      <p:sp>
        <p:nvSpPr>
          <p:cNvPr id="3" name="Title 2"/>
          <p:cNvSpPr>
            <a:spLocks noGrp="1"/>
          </p:cNvSpPr>
          <p:nvPr>
            <p:ph type="title"/>
          </p:nvPr>
        </p:nvSpPr>
        <p:spPr>
          <a:xfrm>
            <a:off x="0" y="0"/>
            <a:ext cx="9144000" cy="990600"/>
          </a:xfrm>
        </p:spPr>
        <p:txBody>
          <a:bodyPr>
            <a:normAutofit/>
          </a:bodyPr>
          <a:lstStyle/>
          <a:p>
            <a:pPr algn="ctr"/>
            <a:r>
              <a:rPr lang="en-US" sz="2400" dirty="0" err="1" smtClean="0">
                <a:solidFill>
                  <a:schemeClr val="tx1"/>
                </a:solidFill>
                <a:latin typeface="Sylfaen" panose="010A0502050306030303" pitchFamily="18" charset="0"/>
              </a:rPr>
              <a:t>გეოლოგიურ</a:t>
            </a:r>
            <a:r>
              <a:rPr lang="en-US" sz="2400" dirty="0" smtClean="0">
                <a:solidFill>
                  <a:schemeClr val="tx1"/>
                </a:solidFill>
                <a:latin typeface="Sylfaen" panose="010A0502050306030303" pitchFamily="18" charset="0"/>
              </a:rPr>
              <a:t> </a:t>
            </a:r>
            <a:r>
              <a:rPr lang="en-US" sz="2400" dirty="0" err="1" smtClean="0">
                <a:solidFill>
                  <a:schemeClr val="tx1"/>
                </a:solidFill>
                <a:latin typeface="Sylfaen" panose="010A0502050306030303" pitchFamily="18" charset="0"/>
              </a:rPr>
              <a:t>გარემოზე</a:t>
            </a:r>
            <a:r>
              <a:rPr lang="ka-GE" sz="2400" dirty="0" smtClean="0">
                <a:solidFill>
                  <a:schemeClr val="tx1"/>
                </a:solidFill>
                <a:latin typeface="Sylfaen" panose="010A0502050306030303" pitchFamily="18" charset="0"/>
              </a:rPr>
              <a:t> ზემოქმედების შეფასება</a:t>
            </a:r>
            <a:endParaRPr lang="en-US" sz="2400" dirty="0">
              <a:solidFill>
                <a:schemeClr val="tx1"/>
              </a:solidFill>
              <a:latin typeface="Sylfaen" panose="010A0502050306030303"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62000"/>
            <a:ext cx="9144000" cy="6096000"/>
          </a:xfrm>
        </p:spPr>
        <p:txBody>
          <a:bodyPr>
            <a:normAutofit/>
          </a:bodyPr>
          <a:lstStyle/>
          <a:p>
            <a:pPr algn="just"/>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ელექტროგადამცემი </a:t>
            </a: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ანძების განთავსების დერეფანში, ჩატარებული საინჟინრო გეოლოგიური კვლევის შედეგების მიხედვით გრუნტის წყალი გამოვლენილია მხოლოდ ერთ წერტილზე  №35 ჭაბურღილზე, მდ. ენგურის კალაპოტის მიმდებარედ 2.0 მ-ის სიღრმეში</a:t>
            </a: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a:t>
            </a:r>
          </a:p>
          <a:p>
            <a:pPr algn="just"/>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სამუშაოების </a:t>
            </a: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შესრულებისას გრუნტის წყლების ხარისხის გაუარესება შესაძლოა გამოიწვიოს ნავთობპროდუქტების ავარიულმა დაღვრამ და შემდგომ დამაბინძურებელი ნივთიერებების ნიადაგის ღრმა ფენებში გადაადგილებამ. </a:t>
            </a:r>
            <a:endPar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endParaRPr>
          </a:p>
          <a:p>
            <a:pPr marL="255588" marR="2540" indent="-255588" algn="just">
              <a:lnSpc>
                <a:spcPct val="115000"/>
              </a:lnSpc>
              <a:spcBef>
                <a:spcPts val="600"/>
              </a:spcBef>
              <a:spcAft>
                <a:spcPts val="600"/>
              </a:spcAft>
            </a:pP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ანძის საძირკვლის მოწყობის დროს </a:t>
            </a: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გათვალისწინებული იქნება </a:t>
            </a: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გრუნტის წყალის არსებობა და მოხდება შესაბამისი პრევენციული ღონისძიებებით მისი დაბინძურების თავიდან აცილება</a:t>
            </a: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a:t>
            </a:r>
          </a:p>
          <a:p>
            <a:pPr marL="0" marR="2540" algn="just">
              <a:lnSpc>
                <a:spcPct val="115000"/>
              </a:lnSpc>
              <a:spcBef>
                <a:spcPts val="600"/>
              </a:spcBef>
              <a:spcAft>
                <a:spcPts val="600"/>
              </a:spcAft>
            </a:pP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ექსპლუატაციის ეტაპზე მიწისქვეშა წყლების </a:t>
            </a: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დაბინძურება მოსალოდნელი არ არის.</a:t>
            </a:r>
            <a:endParaRPr lang="en-US" sz="2000" b="1" dirty="0">
              <a:latin typeface="Sylfaen" panose="010A0502050306030303" pitchFamily="18" charset="0"/>
              <a:ea typeface="Times New Roman" panose="02020603050405020304" pitchFamily="18" charset="0"/>
              <a:cs typeface="Times New Roman" panose="02020603050405020304" pitchFamily="18" charset="0"/>
            </a:endParaRPr>
          </a:p>
          <a:p>
            <a:pPr marL="0" marR="2540" algn="just">
              <a:lnSpc>
                <a:spcPct val="115000"/>
              </a:lnSpc>
              <a:spcBef>
                <a:spcPts val="600"/>
              </a:spcBef>
              <a:spcAft>
                <a:spcPts val="600"/>
              </a:spcAft>
            </a:pP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endParaRPr lang="ka-GE" sz="2800" dirty="0" smtClean="0">
              <a:solidFill>
                <a:srgbClr val="000000"/>
              </a:solidFill>
              <a:latin typeface="Sylfaen" panose="010A0502050306030303" pitchFamily="18" charset="0"/>
              <a:ea typeface="Sylfaen" panose="010A0502050306030303" pitchFamily="18" charset="0"/>
              <a:cs typeface="Sylfaen" panose="010A0502050306030303" pitchFamily="18" charset="0"/>
            </a:endParaRPr>
          </a:p>
          <a:p>
            <a:endParaRPr lang="en-US" dirty="0"/>
          </a:p>
        </p:txBody>
      </p:sp>
      <p:sp>
        <p:nvSpPr>
          <p:cNvPr id="3" name="Title 2"/>
          <p:cNvSpPr>
            <a:spLocks noGrp="1"/>
          </p:cNvSpPr>
          <p:nvPr>
            <p:ph type="title"/>
          </p:nvPr>
        </p:nvSpPr>
        <p:spPr>
          <a:xfrm>
            <a:off x="0" y="0"/>
            <a:ext cx="9144000" cy="762000"/>
          </a:xfrm>
        </p:spPr>
        <p:txBody>
          <a:bodyPr>
            <a:normAutofit/>
          </a:bodyPr>
          <a:lstStyle/>
          <a:p>
            <a:pPr algn="ctr"/>
            <a:r>
              <a:rPr lang="en-US" sz="2400" dirty="0" err="1" smtClean="0">
                <a:solidFill>
                  <a:schemeClr val="tx1"/>
                </a:solidFill>
                <a:latin typeface="Sylfaen" panose="010A0502050306030303" pitchFamily="18" charset="0"/>
              </a:rPr>
              <a:t>გრუნტის</a:t>
            </a:r>
            <a:r>
              <a:rPr lang="en-US" sz="2400" dirty="0" smtClean="0">
                <a:solidFill>
                  <a:schemeClr val="tx1"/>
                </a:solidFill>
                <a:latin typeface="Sylfaen" panose="010A0502050306030303" pitchFamily="18" charset="0"/>
              </a:rPr>
              <a:t> </a:t>
            </a:r>
            <a:r>
              <a:rPr lang="en-US" sz="2400" dirty="0" err="1" smtClean="0">
                <a:solidFill>
                  <a:schemeClr val="tx1"/>
                </a:solidFill>
                <a:latin typeface="Sylfaen" panose="010A0502050306030303" pitchFamily="18" charset="0"/>
              </a:rPr>
              <a:t>წყლის</a:t>
            </a:r>
            <a:r>
              <a:rPr lang="en-US" sz="2400" dirty="0" smtClean="0">
                <a:solidFill>
                  <a:schemeClr val="tx1"/>
                </a:solidFill>
                <a:latin typeface="Sylfaen" panose="010A0502050306030303" pitchFamily="18" charset="0"/>
              </a:rPr>
              <a:t> </a:t>
            </a:r>
            <a:r>
              <a:rPr lang="en-US" sz="2400" dirty="0" err="1" smtClean="0">
                <a:solidFill>
                  <a:schemeClr val="tx1"/>
                </a:solidFill>
                <a:latin typeface="Sylfaen" panose="010A0502050306030303" pitchFamily="18" charset="0"/>
              </a:rPr>
              <a:t>დაბინძურების</a:t>
            </a:r>
            <a:r>
              <a:rPr lang="en-US" sz="2400" dirty="0" smtClean="0">
                <a:solidFill>
                  <a:schemeClr val="tx1"/>
                </a:solidFill>
                <a:latin typeface="Sylfaen" panose="010A0502050306030303" pitchFamily="18" charset="0"/>
              </a:rPr>
              <a:t> </a:t>
            </a:r>
            <a:r>
              <a:rPr lang="en-US" sz="2400" dirty="0" err="1" smtClean="0">
                <a:solidFill>
                  <a:schemeClr val="tx1"/>
                </a:solidFill>
                <a:latin typeface="Sylfaen" panose="010A0502050306030303" pitchFamily="18" charset="0"/>
              </a:rPr>
              <a:t>რისკი</a:t>
            </a:r>
            <a:endParaRPr lang="en-US" sz="2400" dirty="0">
              <a:solidFill>
                <a:schemeClr val="tx1"/>
              </a:solidFill>
              <a:latin typeface="Sylfaen" panose="010A0502050306030303"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38200"/>
            <a:ext cx="9144000" cy="6019800"/>
          </a:xfrm>
        </p:spPr>
        <p:txBody>
          <a:bodyPr>
            <a:normAutofit/>
          </a:bodyPr>
          <a:lstStyle/>
          <a:p>
            <a:pPr marL="452437" indent="-342900"/>
            <a:endParaRPr lang="ka-GE" sz="2000" b="1" dirty="0" smtClean="0">
              <a:latin typeface="Sylfaen" panose="010A0502050306030303" pitchFamily="18" charset="0"/>
            </a:endParaRPr>
          </a:p>
          <a:p>
            <a:pPr marL="452437" indent="-342900" algn="just"/>
            <a:r>
              <a:rPr lang="ka-GE" sz="2000" b="1" dirty="0" smtClean="0">
                <a:latin typeface="Sylfaen" panose="010A0502050306030303" pitchFamily="18" charset="0"/>
              </a:rPr>
              <a:t>საპროექტო ეგხ. კვეთს მდ. ენგურის და მდ. ნენსკრას ხეობებს, თუმცა ზედაპირული წყლების დაბინძურება მოსალოდნელი არ არის, რადგან ეგხ-ს საყრდენების მოწყობა მდინარის აქტიურ კალაპოტში დაგეგმილი არ არის.</a:t>
            </a:r>
          </a:p>
          <a:p>
            <a:pPr marL="452437" indent="-342900" algn="just"/>
            <a:endParaRPr lang="ka-GE" sz="2000" b="1" dirty="0" smtClean="0">
              <a:latin typeface="Sylfaen" panose="010A0502050306030303" pitchFamily="18" charset="0"/>
            </a:endParaRPr>
          </a:p>
          <a:p>
            <a:pPr algn="just"/>
            <a:r>
              <a:rPr lang="ka-GE" sz="2000" b="1" dirty="0">
                <a:latin typeface="Sylfaen" panose="010A0502050306030303" pitchFamily="18" charset="0"/>
                <a:ea typeface="Times New Roman" panose="02020603050405020304" pitchFamily="18" charset="0"/>
                <a:cs typeface="Times New Roman" panose="02020603050405020304" pitchFamily="18" charset="0"/>
              </a:rPr>
              <a:t>ზედაპირული წყლების დაბინძურების რისკები  შეიძლება უკავშირდებოდეს მშენებლობის ეტაპზე წარმოქმნილი ნარჩენების არასწორ მართვას, ნავთობპროდუქტების და სხვა ნივთიერებების შემთხვევით დაღვრას და ა შ</a:t>
            </a:r>
            <a:r>
              <a:rPr lang="ka-GE" sz="2000" b="1" dirty="0" smtClean="0">
                <a:latin typeface="Sylfaen" panose="010A0502050306030303" pitchFamily="18" charset="0"/>
                <a:ea typeface="Times New Roman" panose="02020603050405020304" pitchFamily="18" charset="0"/>
                <a:cs typeface="Times New Roman" panose="02020603050405020304" pitchFamily="18" charset="0"/>
              </a:rPr>
              <a:t>.</a:t>
            </a:r>
          </a:p>
          <a:p>
            <a:pPr algn="just"/>
            <a:endParaRPr lang="ka-GE" sz="2000" b="1" dirty="0" smtClean="0">
              <a:latin typeface="Sylfaen" panose="010A0502050306030303" pitchFamily="18" charset="0"/>
              <a:ea typeface="Times New Roman" panose="02020603050405020304" pitchFamily="18" charset="0"/>
              <a:cs typeface="Times New Roman" panose="02020603050405020304" pitchFamily="18" charset="0"/>
            </a:endParaRPr>
          </a:p>
          <a:p>
            <a:pPr algn="just"/>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ეგხ-ის ნორმალური ოპერირების პირობებში ზედაპირული წყლების დაბინძურების რისკები, პრაქტიკულად არ არსებობს</a:t>
            </a:r>
            <a:r>
              <a:rPr lang="ka-GE" sz="24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a:t>
            </a:r>
          </a:p>
        </p:txBody>
      </p:sp>
      <p:sp>
        <p:nvSpPr>
          <p:cNvPr id="3" name="Title 2"/>
          <p:cNvSpPr>
            <a:spLocks noGrp="1"/>
          </p:cNvSpPr>
          <p:nvPr>
            <p:ph type="title"/>
          </p:nvPr>
        </p:nvSpPr>
        <p:spPr>
          <a:xfrm>
            <a:off x="0" y="0"/>
            <a:ext cx="9144000" cy="838200"/>
          </a:xfrm>
        </p:spPr>
        <p:txBody>
          <a:bodyPr>
            <a:normAutofit/>
          </a:bodyPr>
          <a:lstStyle/>
          <a:p>
            <a:pPr algn="ctr"/>
            <a:r>
              <a:rPr lang="en-US" sz="2400" dirty="0" smtClean="0">
                <a:solidFill>
                  <a:schemeClr val="tx1"/>
                </a:solidFill>
                <a:latin typeface="Sylfaen" panose="010A0502050306030303" pitchFamily="18" charset="0"/>
              </a:rPr>
              <a:t>ზედაპირული </a:t>
            </a:r>
            <a:r>
              <a:rPr lang="en-US" sz="2400" dirty="0" err="1" smtClean="0">
                <a:solidFill>
                  <a:schemeClr val="tx1"/>
                </a:solidFill>
                <a:latin typeface="Sylfaen" panose="010A0502050306030303" pitchFamily="18" charset="0"/>
              </a:rPr>
              <a:t>წყლების</a:t>
            </a:r>
            <a:r>
              <a:rPr lang="en-US" sz="2400" dirty="0" smtClean="0">
                <a:solidFill>
                  <a:schemeClr val="tx1"/>
                </a:solidFill>
                <a:latin typeface="Sylfaen" panose="010A0502050306030303" pitchFamily="18" charset="0"/>
              </a:rPr>
              <a:t> </a:t>
            </a:r>
            <a:r>
              <a:rPr lang="ka-GE" sz="2400" dirty="0" smtClean="0">
                <a:solidFill>
                  <a:schemeClr val="tx1"/>
                </a:solidFill>
                <a:latin typeface="Sylfaen" panose="010A0502050306030303" pitchFamily="18" charset="0"/>
              </a:rPr>
              <a:t>შესაძლო </a:t>
            </a:r>
            <a:r>
              <a:rPr lang="en-US" sz="2400" dirty="0" err="1" smtClean="0">
                <a:solidFill>
                  <a:schemeClr val="tx1"/>
                </a:solidFill>
                <a:latin typeface="Sylfaen" panose="010A0502050306030303" pitchFamily="18" charset="0"/>
              </a:rPr>
              <a:t>დაბინძურება</a:t>
            </a:r>
            <a:endParaRPr lang="en-US" sz="2400" dirty="0">
              <a:solidFill>
                <a:schemeClr val="tx1"/>
              </a:solidFill>
              <a:latin typeface="Sylfaen" panose="010A0502050306030303"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62000"/>
            <a:ext cx="9144000" cy="6096000"/>
          </a:xfrm>
        </p:spPr>
        <p:txBody>
          <a:bodyPr>
            <a:normAutofit/>
          </a:bodyPr>
          <a:lstStyle/>
          <a:p>
            <a:pPr marL="342900" marR="2540" lvl="0" indent="-342900" algn="just">
              <a:lnSpc>
                <a:spcPct val="115000"/>
              </a:lnSpc>
              <a:spcBef>
                <a:spcPts val="600"/>
              </a:spcBef>
              <a:spcAft>
                <a:spcPts val="600"/>
              </a:spcAft>
              <a:buFont typeface="Symbol" panose="05050102010706020507" pitchFamily="18" charset="2"/>
              <a:buChar char=""/>
            </a:pP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მანქანა/დანადგარების </a:t>
            </a: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ტექნიკური გამართულობის უზრუნველყოფა; </a:t>
            </a:r>
            <a:endParaRPr lang="en-US" sz="2000" b="1" dirty="0">
              <a:latin typeface="Sylfaen" panose="010A0502050306030303" pitchFamily="18" charset="0"/>
              <a:ea typeface="Times New Roman" panose="02020603050405020304" pitchFamily="18" charset="0"/>
              <a:cs typeface="Times New Roman" panose="02020603050405020304" pitchFamily="18" charset="0"/>
            </a:endParaRPr>
          </a:p>
          <a:p>
            <a:pPr marL="342900" marR="2540" lvl="0" indent="-342900" algn="just">
              <a:lnSpc>
                <a:spcPct val="115000"/>
              </a:lnSpc>
              <a:spcBef>
                <a:spcPts val="600"/>
              </a:spcBef>
              <a:spcAft>
                <a:spcPts val="600"/>
              </a:spcAft>
              <a:buFont typeface="Symbol" panose="05050102010706020507" pitchFamily="18" charset="2"/>
              <a:buChar char=""/>
            </a:pP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მანქანა/დანადგარების და პოტენციურად დამაბინძურებელი მასალების განთავსება მდ. ნენსკრადან არანაკლებ 50 მ დაშორებით (სადაც ამის საშუალება არსებობს). თუ ეს შეუძლებელია, დაწესდება კონტროლი და გატარდება უსაფრთხოების ზომები წყლის დაბინძურების თავიდან ასაცილებლად;</a:t>
            </a:r>
            <a:endParaRPr lang="en-US" sz="2000" b="1" dirty="0">
              <a:latin typeface="Sylfaen" panose="010A0502050306030303" pitchFamily="18" charset="0"/>
              <a:ea typeface="Times New Roman" panose="02020603050405020304" pitchFamily="18" charset="0"/>
              <a:cs typeface="Times New Roman" panose="02020603050405020304" pitchFamily="18" charset="0"/>
            </a:endParaRPr>
          </a:p>
          <a:p>
            <a:pPr marL="342900" marR="2540" lvl="0" indent="-342900" algn="just">
              <a:lnSpc>
                <a:spcPct val="115000"/>
              </a:lnSpc>
              <a:spcBef>
                <a:spcPts val="600"/>
              </a:spcBef>
              <a:spcAft>
                <a:spcPts val="600"/>
              </a:spcAft>
              <a:buFont typeface="Symbol" panose="05050102010706020507" pitchFamily="18" charset="2"/>
              <a:buChar char=""/>
            </a:pP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სანიაღვრე </a:t>
            </a: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წყლების პოტენციურად დამაბინძურებელი უბნების (მაგალითად გრუნტის ან ნიადაგის ნაყოფიერი ფენის დროებითი დასაწყობების ადგილები) პერიმეტრზე მოეწყობა წყალამრიდი </a:t>
            </a: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არხები; </a:t>
            </a:r>
            <a:endParaRPr lang="en-US" sz="2000" b="1" dirty="0">
              <a:latin typeface="Sylfaen" panose="010A0502050306030303" pitchFamily="18" charset="0"/>
              <a:ea typeface="Times New Roman" panose="02020603050405020304" pitchFamily="18" charset="0"/>
              <a:cs typeface="Times New Roman" panose="02020603050405020304" pitchFamily="18" charset="0"/>
            </a:endParaRPr>
          </a:p>
          <a:p>
            <a:pPr marL="342900" marR="2540" lvl="0" indent="-342900" algn="just">
              <a:lnSpc>
                <a:spcPct val="115000"/>
              </a:lnSpc>
              <a:spcBef>
                <a:spcPts val="600"/>
              </a:spcBef>
              <a:spcAft>
                <a:spcPts val="600"/>
              </a:spcAft>
              <a:buFont typeface="Symbol" panose="05050102010706020507" pitchFamily="18" charset="2"/>
              <a:buChar char=""/>
            </a:pP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სამუშაოს დასრულების შემდეგ ყველა პოტენციური დამაბინძურებელი მასალა გატანილი </a:t>
            </a: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იქნება ობიექტებიდან;</a:t>
            </a:r>
            <a:endParaRPr lang="en-US" sz="2000" b="1" dirty="0">
              <a:latin typeface="Sylfaen" panose="010A0502050306030303" pitchFamily="18" charset="0"/>
              <a:ea typeface="Times New Roman" panose="02020603050405020304" pitchFamily="18" charset="0"/>
              <a:cs typeface="Times New Roman" panose="02020603050405020304" pitchFamily="18" charset="0"/>
            </a:endParaRPr>
          </a:p>
          <a:p>
            <a:pPr marL="342900" marR="2540" lvl="0" indent="-342900" algn="just">
              <a:lnSpc>
                <a:spcPct val="115000"/>
              </a:lnSpc>
              <a:spcBef>
                <a:spcPts val="600"/>
              </a:spcBef>
              <a:spcAft>
                <a:spcPts val="600"/>
              </a:spcAft>
              <a:buFont typeface="Symbol" panose="05050102010706020507" pitchFamily="18" charset="2"/>
              <a:buChar char=""/>
            </a:pP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პერსონალს </a:t>
            </a: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ჩაუტარდება შესაბამისი ინსტრუქტაჟი.</a:t>
            </a:r>
            <a:endParaRPr lang="en-US" sz="2000" b="1" dirty="0">
              <a:latin typeface="Sylfaen" panose="010A0502050306030303" pitchFamily="18" charset="0"/>
              <a:ea typeface="Times New Roman" panose="02020603050405020304" pitchFamily="18" charset="0"/>
              <a:cs typeface="Times New Roman" panose="02020603050405020304" pitchFamily="18" charset="0"/>
            </a:endParaRPr>
          </a:p>
          <a:p>
            <a:endParaRPr lang="en-US" dirty="0"/>
          </a:p>
        </p:txBody>
      </p:sp>
      <p:sp>
        <p:nvSpPr>
          <p:cNvPr id="3" name="Title 2"/>
          <p:cNvSpPr>
            <a:spLocks noGrp="1"/>
          </p:cNvSpPr>
          <p:nvPr>
            <p:ph type="title"/>
          </p:nvPr>
        </p:nvSpPr>
        <p:spPr>
          <a:xfrm>
            <a:off x="0" y="0"/>
            <a:ext cx="9144000" cy="762000"/>
          </a:xfrm>
        </p:spPr>
        <p:txBody>
          <a:bodyPr>
            <a:normAutofit/>
          </a:bodyPr>
          <a:lstStyle/>
          <a:p>
            <a:pPr algn="ctr"/>
            <a:r>
              <a:rPr lang="ka-GE" sz="2400" b="0" dirty="0" smtClean="0">
                <a:effectLst/>
                <a:latin typeface="Sylfaen" panose="010A0502050306030303" pitchFamily="18" charset="0"/>
              </a:rPr>
              <a:t>შემარბილებელი ღონისძიებები</a:t>
            </a:r>
            <a:endParaRPr lang="en-US" sz="2400" b="0" dirty="0">
              <a:effectLst/>
              <a:latin typeface="Sylfaen" panose="010A0502050306030303" pitchFamily="18" charset="0"/>
            </a:endParaRPr>
          </a:p>
        </p:txBody>
      </p:sp>
    </p:spTree>
    <p:extLst>
      <p:ext uri="{BB962C8B-B14F-4D97-AF65-F5344CB8AC3E}">
        <p14:creationId xmlns:p14="http://schemas.microsoft.com/office/powerpoint/2010/main" val="35962307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109728" indent="0" algn="ctr">
              <a:buNone/>
            </a:pPr>
            <a:r>
              <a:rPr lang="ka-GE" b="1" dirty="0" smtClean="0">
                <a:latin typeface="Sylfaen" panose="010A0502050306030303" pitchFamily="18" charset="0"/>
              </a:rPr>
              <a:t>პროექტის მოკლე მიმოხილვა</a:t>
            </a:r>
          </a:p>
          <a:p>
            <a:pPr marL="109728" indent="0" algn="ctr">
              <a:buNone/>
            </a:pPr>
            <a:endParaRPr lang="ka-GE" b="1" dirty="0" smtClean="0">
              <a:latin typeface="Sylfaen" panose="010A0502050306030303" pitchFamily="18" charset="0"/>
            </a:endParaRPr>
          </a:p>
          <a:p>
            <a:pPr algn="just"/>
            <a:r>
              <a:rPr lang="ka-GE" sz="2000" b="1" dirty="0" smtClean="0">
                <a:latin typeface="Sylfaen" panose="010A0502050306030303" pitchFamily="18" charset="0"/>
              </a:rPr>
              <a:t>არსებული </a:t>
            </a:r>
            <a:r>
              <a:rPr lang="ka-GE" sz="2000" b="1" dirty="0">
                <a:latin typeface="Sylfaen" panose="010A0502050306030303" pitchFamily="18" charset="0"/>
              </a:rPr>
              <a:t>35 კვ. გაბარიტებში ქ/ს „ხუდონისა“ და დაბა მესტიის დამაკავშირებელი ელექტროგადამცემი ხაზის რეკონსტრუქცია (110/35 კვ გაორჯაჭვიანება) ქ/ს საგერგილამდე. </a:t>
            </a:r>
            <a:r>
              <a:rPr lang="ka-GE" sz="2000" b="1" dirty="0" smtClean="0">
                <a:latin typeface="Sylfaen" panose="010A0502050306030303" pitchFamily="18" charset="0"/>
              </a:rPr>
              <a:t>სარეკონსტრუქციო ეგხ-ს </a:t>
            </a:r>
            <a:r>
              <a:rPr lang="ka-GE" sz="2000" b="1" dirty="0">
                <a:latin typeface="Sylfaen" panose="010A0502050306030303" pitchFamily="18" charset="0"/>
              </a:rPr>
              <a:t>სიგრძე შეადგენს - 9070 </a:t>
            </a:r>
            <a:r>
              <a:rPr lang="ka-GE" sz="2000" b="1" dirty="0" smtClean="0">
                <a:latin typeface="Sylfaen" panose="010A0502050306030303" pitchFamily="18" charset="0"/>
              </a:rPr>
              <a:t>მეტრს</a:t>
            </a:r>
            <a:r>
              <a:rPr lang="ka-GE" sz="2000" b="1" dirty="0">
                <a:latin typeface="Sylfaen" panose="010A0502050306030303" pitchFamily="18" charset="0"/>
              </a:rPr>
              <a:t>;</a:t>
            </a:r>
            <a:endParaRPr lang="ka-GE" sz="2000" b="1" dirty="0" smtClean="0">
              <a:latin typeface="Sylfaen" panose="010A0502050306030303" pitchFamily="18" charset="0"/>
            </a:endParaRPr>
          </a:p>
          <a:p>
            <a:pPr algn="just"/>
            <a:r>
              <a:rPr lang="ka-GE" sz="2000" b="1" dirty="0" smtClean="0">
                <a:latin typeface="Sylfaen" panose="010A0502050306030303" pitchFamily="18" charset="0"/>
              </a:rPr>
              <a:t>არსებული 35კვ. </a:t>
            </a:r>
            <a:r>
              <a:rPr lang="ka-GE" sz="2000" b="1" dirty="0">
                <a:latin typeface="Sylfaen" panose="010A0502050306030303" pitchFamily="18" charset="0"/>
              </a:rPr>
              <a:t>ქ/ს საგერგილას </a:t>
            </a:r>
            <a:r>
              <a:rPr lang="ka-GE" sz="2000" b="1" dirty="0" smtClean="0">
                <a:latin typeface="Sylfaen" panose="010A0502050306030303" pitchFamily="18" charset="0"/>
              </a:rPr>
              <a:t>რეკონსტრუქცია;</a:t>
            </a:r>
          </a:p>
          <a:p>
            <a:pPr algn="just"/>
            <a:r>
              <a:rPr lang="ka-GE" sz="2000" b="1" dirty="0" smtClean="0">
                <a:latin typeface="Sylfaen" panose="010A0502050306030303" pitchFamily="18" charset="0"/>
              </a:rPr>
              <a:t>110/35 </a:t>
            </a:r>
            <a:r>
              <a:rPr lang="ka-GE" sz="2000" b="1" dirty="0">
                <a:latin typeface="Sylfaen" panose="010A0502050306030303" pitchFamily="18" charset="0"/>
              </a:rPr>
              <a:t>კვ ეგხ-ს </a:t>
            </a:r>
            <a:r>
              <a:rPr lang="ka-GE" sz="2000" b="1" dirty="0" smtClean="0">
                <a:latin typeface="Sylfaen" panose="010A0502050306030303" pitchFamily="18" charset="0"/>
              </a:rPr>
              <a:t>მონაკვეთის მშენებლობა </a:t>
            </a:r>
            <a:r>
              <a:rPr lang="ka-GE" sz="2000" b="1" dirty="0">
                <a:latin typeface="Sylfaen" panose="010A0502050306030303" pitchFamily="18" charset="0"/>
              </a:rPr>
              <a:t>ქ/ს საგერგილადან „</a:t>
            </a:r>
            <a:r>
              <a:rPr lang="ka-GE" sz="2000" b="1" dirty="0" smtClean="0">
                <a:latin typeface="Sylfaen" panose="010A0502050306030303" pitchFamily="18" charset="0"/>
              </a:rPr>
              <a:t>ნენსკრა“ ჰესის </a:t>
            </a:r>
            <a:r>
              <a:rPr lang="ka-GE" sz="2000" b="1" dirty="0">
                <a:latin typeface="Sylfaen" panose="010A0502050306030303" pitchFamily="18" charset="0"/>
              </a:rPr>
              <a:t>შენობის ტერიტორიამდე  (110/35/15 კვ. ქვესადგური). ეგხ-ს სიგრძე შეადგენს - 4650 მეტრს</a:t>
            </a:r>
            <a:r>
              <a:rPr lang="ka-GE" sz="2000" b="1" dirty="0" smtClean="0">
                <a:latin typeface="Sylfaen" panose="010A0502050306030303" pitchFamily="18" charset="0"/>
              </a:rPr>
              <a:t>;</a:t>
            </a:r>
          </a:p>
          <a:p>
            <a:pPr lvl="0" algn="just"/>
            <a:r>
              <a:rPr lang="ka-GE" sz="2000" b="1" dirty="0">
                <a:latin typeface="Sylfaen" panose="010A0502050306030303" pitchFamily="18" charset="0"/>
              </a:rPr>
              <a:t>ნენსკრა ჰესის ქვესადგურის („ნენსკრა“ ჰესის შენობასთან) 110/35/15 კვ.  მშენებლობა</a:t>
            </a:r>
            <a:r>
              <a:rPr lang="ka-GE" sz="2000" b="1" dirty="0" smtClean="0">
                <a:latin typeface="Sylfaen" panose="010A0502050306030303" pitchFamily="18" charset="0"/>
              </a:rPr>
              <a:t>;</a:t>
            </a:r>
          </a:p>
          <a:p>
            <a:pPr algn="just"/>
            <a:r>
              <a:rPr lang="ka-GE" sz="2000" b="1" dirty="0">
                <a:latin typeface="Sylfaen" panose="010A0502050306030303" pitchFamily="18" charset="0"/>
              </a:rPr>
              <a:t>35კვ. სიმძლავრის საჰაერო-საკაბელო ხაზის მშენებლობას საპროექტო „ნენსკრა“ ჰესის ქვესადგურიდან (110/35/15 კვ. ქვესადგური) საპროექტო კაშხლის ტერიტორიამდე ( 35/15 კვ. ქვესადგური). ეგხ-ს სიგრძე შეადგენს - 15,688 მეტრს</a:t>
            </a:r>
            <a:r>
              <a:rPr lang="ka-GE" sz="2000" b="1" dirty="0" smtClean="0">
                <a:latin typeface="Sylfaen" panose="010A0502050306030303" pitchFamily="18" charset="0"/>
              </a:rPr>
              <a:t>;</a:t>
            </a:r>
          </a:p>
          <a:p>
            <a:pPr lvl="0" algn="just"/>
            <a:r>
              <a:rPr lang="ka-GE" sz="2000" b="1" dirty="0">
                <a:latin typeface="Sylfaen" panose="010A0502050306030303" pitchFamily="18" charset="0"/>
              </a:rPr>
              <a:t>ნენსკრას კაშხლის მიმდებარე ტერიტორიაზე 35/15 კვ. ქვესადგურის მშენებლობა</a:t>
            </a:r>
            <a:r>
              <a:rPr lang="ka-GE" sz="2000" b="1" dirty="0" smtClean="0">
                <a:latin typeface="Sylfaen" panose="010A0502050306030303" pitchFamily="18" charset="0"/>
              </a:rPr>
              <a:t>;</a:t>
            </a:r>
            <a:endParaRPr lang="en-US" sz="2000" b="1" dirty="0">
              <a:latin typeface="Sylfaen" panose="010A0502050306030303" pitchFamily="18" charset="0"/>
            </a:endParaRPr>
          </a:p>
          <a:p>
            <a:pPr lvl="0" algn="just"/>
            <a:endParaRPr lang="en-US" sz="2000" b="1" dirty="0">
              <a:latin typeface="Sylfaen" panose="010A0502050306030303" pitchFamily="18" charset="0"/>
            </a:endParaRPr>
          </a:p>
          <a:p>
            <a:pPr marL="109728" indent="0" algn="just">
              <a:buNone/>
            </a:pPr>
            <a:endParaRPr lang="en-US" sz="2400" b="1" dirty="0">
              <a:latin typeface="Sylfaen" panose="010A0502050306030303" pitchFamily="18" charset="0"/>
            </a:endParaRPr>
          </a:p>
          <a:p>
            <a:pPr marL="109728" lvl="0" indent="0">
              <a:buNone/>
            </a:pPr>
            <a:endParaRPr lang="en-US" sz="2400" b="1" dirty="0">
              <a:latin typeface="Sylfaen" panose="010A0502050306030303" pitchFamily="18" charset="0"/>
            </a:endParaRPr>
          </a:p>
          <a:p>
            <a:pPr marL="109728" indent="0">
              <a:buNone/>
            </a:pPr>
            <a:endParaRPr lang="en-US" dirty="0">
              <a:latin typeface="Sylfaen" panose="010A0502050306030303"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38200"/>
            <a:ext cx="9144000" cy="6019800"/>
          </a:xfrm>
        </p:spPr>
        <p:txBody>
          <a:bodyPr>
            <a:normAutofit fontScale="40000" lnSpcReduction="20000"/>
          </a:bodyPr>
          <a:lstStyle/>
          <a:p>
            <a:pPr marL="342900" marR="2540" lvl="0" indent="-342900" algn="just">
              <a:lnSpc>
                <a:spcPct val="120000"/>
              </a:lnSpc>
              <a:spcBef>
                <a:spcPts val="600"/>
              </a:spcBef>
              <a:spcAft>
                <a:spcPts val="600"/>
              </a:spcAft>
              <a:buFont typeface="Symbol" panose="05050102010706020507" pitchFamily="18" charset="2"/>
              <a:buChar char=""/>
            </a:pPr>
            <a:r>
              <a:rPr lang="ka-GE" sz="5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საწვავის/ზეთის </a:t>
            </a:r>
            <a:r>
              <a:rPr lang="ka-GE" sz="5000" b="1" dirty="0">
                <a:solidFill>
                  <a:srgbClr val="000000"/>
                </a:solidFill>
                <a:latin typeface="Sylfaen" panose="010A0502050306030303" pitchFamily="18" charset="0"/>
                <a:ea typeface="Sylfaen" panose="010A0502050306030303" pitchFamily="18" charset="0"/>
                <a:cs typeface="Sylfaen" panose="010A0502050306030303" pitchFamily="18" charset="0"/>
              </a:rPr>
              <a:t>ჟონვის დაფიქსირებისას დაუყოვნებლივ მოხდება დაზიანების შეკეთება. დაზიანებული მანქანები სამუშაო მოედანზე არ დაიშვებიან; </a:t>
            </a:r>
            <a:endParaRPr lang="en-US" sz="5000" b="1" dirty="0">
              <a:latin typeface="Sylfaen" panose="010A0502050306030303" pitchFamily="18" charset="0"/>
              <a:ea typeface="Times New Roman" panose="02020603050405020304" pitchFamily="18" charset="0"/>
              <a:cs typeface="Times New Roman" panose="02020603050405020304" pitchFamily="18" charset="0"/>
            </a:endParaRPr>
          </a:p>
          <a:p>
            <a:pPr marL="342900" marR="2540" lvl="0" indent="-342900" algn="just">
              <a:lnSpc>
                <a:spcPct val="120000"/>
              </a:lnSpc>
              <a:spcBef>
                <a:spcPts val="600"/>
              </a:spcBef>
              <a:spcAft>
                <a:spcPts val="600"/>
              </a:spcAft>
              <a:buFont typeface="Symbol" panose="05050102010706020507" pitchFamily="18" charset="2"/>
              <a:buChar char=""/>
            </a:pPr>
            <a:r>
              <a:rPr lang="ka-GE" sz="5000" b="1" dirty="0">
                <a:solidFill>
                  <a:srgbClr val="000000"/>
                </a:solidFill>
                <a:latin typeface="Sylfaen" panose="010A0502050306030303" pitchFamily="18" charset="0"/>
                <a:ea typeface="Sylfaen" panose="010A0502050306030303" pitchFamily="18" charset="0"/>
                <a:cs typeface="Sylfaen" panose="010A0502050306030303" pitchFamily="18" charset="0"/>
              </a:rPr>
              <a:t>დაღვრის შემთხვევაში მოხდება დაღვრილი მასალის ლოკალიზაცია და დაბინძურებული უბნის დაუყოვნებლივი გაწმენდა; </a:t>
            </a:r>
            <a:endParaRPr lang="en-US" sz="5000" b="1" dirty="0">
              <a:latin typeface="Sylfaen" panose="010A0502050306030303" pitchFamily="18" charset="0"/>
              <a:ea typeface="Times New Roman" panose="02020603050405020304" pitchFamily="18" charset="0"/>
              <a:cs typeface="Times New Roman" panose="02020603050405020304" pitchFamily="18" charset="0"/>
            </a:endParaRPr>
          </a:p>
          <a:p>
            <a:pPr marL="342900" marR="2540" lvl="0" indent="-342900" algn="just">
              <a:lnSpc>
                <a:spcPct val="120000"/>
              </a:lnSpc>
              <a:spcBef>
                <a:spcPts val="600"/>
              </a:spcBef>
              <a:spcAft>
                <a:spcPts val="600"/>
              </a:spcAft>
              <a:buFont typeface="Symbol" panose="05050102010706020507" pitchFamily="18" charset="2"/>
              <a:buChar char=""/>
            </a:pPr>
            <a:r>
              <a:rPr lang="ka-GE" sz="5000" b="1" dirty="0">
                <a:solidFill>
                  <a:srgbClr val="000000"/>
                </a:solidFill>
                <a:latin typeface="Sylfaen" panose="010A0502050306030303" pitchFamily="18" charset="0"/>
                <a:ea typeface="Sylfaen" panose="010A0502050306030303" pitchFamily="18" charset="0"/>
                <a:cs typeface="Sylfaen" panose="010A0502050306030303" pitchFamily="18" charset="0"/>
              </a:rPr>
              <a:t>აიკრძალება მანქანების რეცხვა მდინარეთა </a:t>
            </a:r>
            <a:r>
              <a:rPr lang="ka-GE" sz="5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კალაპოტებში და მის შენაკადებში; </a:t>
            </a:r>
            <a:endParaRPr lang="en-US" sz="5000" b="1" dirty="0">
              <a:latin typeface="Sylfaen" panose="010A0502050306030303" pitchFamily="18" charset="0"/>
              <a:ea typeface="Times New Roman" panose="02020603050405020304" pitchFamily="18" charset="0"/>
              <a:cs typeface="Times New Roman" panose="02020603050405020304" pitchFamily="18" charset="0"/>
            </a:endParaRPr>
          </a:p>
          <a:p>
            <a:pPr marL="342900" marR="2540" lvl="0" indent="-342900" algn="just">
              <a:lnSpc>
                <a:spcPct val="120000"/>
              </a:lnSpc>
              <a:spcBef>
                <a:spcPts val="600"/>
              </a:spcBef>
              <a:spcAft>
                <a:spcPts val="600"/>
              </a:spcAft>
              <a:buFont typeface="Symbol" panose="05050102010706020507" pitchFamily="18" charset="2"/>
              <a:buChar char=""/>
            </a:pPr>
            <a:r>
              <a:rPr lang="ka-GE" sz="5000" b="1" dirty="0">
                <a:solidFill>
                  <a:srgbClr val="000000"/>
                </a:solidFill>
                <a:latin typeface="Sylfaen" panose="010A0502050306030303" pitchFamily="18" charset="0"/>
                <a:ea typeface="Sylfaen" panose="010A0502050306030303" pitchFamily="18" charset="0"/>
                <a:cs typeface="Sylfaen" panose="010A0502050306030303" pitchFamily="18" charset="0"/>
              </a:rPr>
              <a:t>სანიაღვრე წყლების პოტენციურად დამაბინძურებელი უბნების (მაგალითად გრუნტის ან ნიადაგის ნაყოფიერი ფენის დროებითი დასაწყობების ადგილები) პერიმეტრზე მოეწყობა წყალამრიდი არხები; </a:t>
            </a:r>
            <a:endParaRPr lang="en-US" sz="5000" b="1" dirty="0">
              <a:latin typeface="Sylfaen" panose="010A0502050306030303" pitchFamily="18" charset="0"/>
              <a:ea typeface="Times New Roman" panose="02020603050405020304" pitchFamily="18" charset="0"/>
              <a:cs typeface="Times New Roman" panose="02020603050405020304" pitchFamily="18" charset="0"/>
            </a:endParaRPr>
          </a:p>
          <a:p>
            <a:pPr marL="342900" marR="2540" lvl="0" indent="-342900" algn="just">
              <a:lnSpc>
                <a:spcPct val="120000"/>
              </a:lnSpc>
              <a:spcBef>
                <a:spcPts val="600"/>
              </a:spcBef>
              <a:spcAft>
                <a:spcPts val="600"/>
              </a:spcAft>
              <a:buFont typeface="Symbol" panose="05050102010706020507" pitchFamily="18" charset="2"/>
              <a:buChar char=""/>
            </a:pPr>
            <a:r>
              <a:rPr lang="ka-GE" sz="5000" b="1" dirty="0">
                <a:solidFill>
                  <a:srgbClr val="000000"/>
                </a:solidFill>
                <a:latin typeface="Sylfaen" panose="010A0502050306030303" pitchFamily="18" charset="0"/>
                <a:ea typeface="Sylfaen" panose="010A0502050306030303" pitchFamily="18" charset="0"/>
                <a:cs typeface="Sylfaen" panose="010A0502050306030303" pitchFamily="18" charset="0"/>
              </a:rPr>
              <a:t>მაქსიმალურად შეიზღუდება თხრილების მოწყობასა და მათი შევსებას შორის დროის პერიოდი; </a:t>
            </a:r>
            <a:endParaRPr lang="en-US" sz="5000" b="1" dirty="0">
              <a:latin typeface="Sylfaen" panose="010A0502050306030303" pitchFamily="18" charset="0"/>
              <a:ea typeface="Times New Roman" panose="02020603050405020304" pitchFamily="18" charset="0"/>
              <a:cs typeface="Times New Roman" panose="02020603050405020304" pitchFamily="18" charset="0"/>
            </a:endParaRPr>
          </a:p>
          <a:p>
            <a:pPr marL="342900" marR="2540" lvl="0" indent="-342900" algn="just">
              <a:lnSpc>
                <a:spcPct val="120000"/>
              </a:lnSpc>
              <a:spcBef>
                <a:spcPts val="600"/>
              </a:spcBef>
              <a:spcAft>
                <a:spcPts val="600"/>
              </a:spcAft>
              <a:buFont typeface="Symbol" panose="05050102010706020507" pitchFamily="18" charset="2"/>
              <a:buChar char=""/>
            </a:pPr>
            <a:r>
              <a:rPr lang="ka-GE" sz="5000" b="1" dirty="0">
                <a:solidFill>
                  <a:srgbClr val="000000"/>
                </a:solidFill>
                <a:latin typeface="Sylfaen" panose="010A0502050306030303" pitchFamily="18" charset="0"/>
                <a:ea typeface="Sylfaen" panose="010A0502050306030303" pitchFamily="18" charset="0"/>
                <a:cs typeface="Sylfaen" panose="010A0502050306030303" pitchFamily="18" charset="0"/>
              </a:rPr>
              <a:t>პერსონალს პერიოდულად ჩაუტარდება ინსტრუქტაჟი; </a:t>
            </a:r>
            <a:r>
              <a:rPr lang="ka-GE" dirty="0" smtClean="0">
                <a:latin typeface="Sylfaen" panose="010A0502050306030303" pitchFamily="18" charset="0"/>
              </a:rPr>
              <a:t>;</a:t>
            </a:r>
            <a:endParaRPr lang="en-US" dirty="0">
              <a:latin typeface="Sylfaen" panose="010A0502050306030303" pitchFamily="18" charset="0"/>
            </a:endParaRPr>
          </a:p>
        </p:txBody>
      </p:sp>
      <p:sp>
        <p:nvSpPr>
          <p:cNvPr id="3" name="Title 2"/>
          <p:cNvSpPr>
            <a:spLocks noGrp="1"/>
          </p:cNvSpPr>
          <p:nvPr>
            <p:ph type="title"/>
          </p:nvPr>
        </p:nvSpPr>
        <p:spPr>
          <a:xfrm>
            <a:off x="0" y="0"/>
            <a:ext cx="9144000" cy="762000"/>
          </a:xfrm>
        </p:spPr>
        <p:txBody>
          <a:bodyPr>
            <a:normAutofit/>
          </a:bodyPr>
          <a:lstStyle/>
          <a:p>
            <a:pPr algn="ctr"/>
            <a:r>
              <a:rPr lang="en-US" sz="2400" dirty="0" err="1" smtClean="0">
                <a:solidFill>
                  <a:schemeClr val="tx1"/>
                </a:solidFill>
                <a:effectLst/>
                <a:latin typeface="Sylfaen" panose="010A0502050306030303" pitchFamily="18" charset="0"/>
              </a:rPr>
              <a:t>ნიადაგის</a:t>
            </a:r>
            <a:r>
              <a:rPr lang="en-US" sz="2400" dirty="0" smtClean="0">
                <a:solidFill>
                  <a:schemeClr val="tx1"/>
                </a:solidFill>
                <a:effectLst/>
                <a:latin typeface="Sylfaen" panose="010A0502050306030303" pitchFamily="18" charset="0"/>
              </a:rPr>
              <a:t> </a:t>
            </a:r>
            <a:r>
              <a:rPr lang="ka-GE" sz="2400" dirty="0" smtClean="0">
                <a:solidFill>
                  <a:schemeClr val="tx1"/>
                </a:solidFill>
                <a:effectLst/>
                <a:latin typeface="Sylfaen" panose="010A0502050306030303" pitchFamily="18" charset="0"/>
              </a:rPr>
              <a:t>შესაძლო </a:t>
            </a:r>
            <a:r>
              <a:rPr lang="en-US" sz="2400" dirty="0" err="1" smtClean="0">
                <a:solidFill>
                  <a:schemeClr val="tx1"/>
                </a:solidFill>
                <a:effectLst/>
                <a:latin typeface="Sylfaen" panose="010A0502050306030303" pitchFamily="18" charset="0"/>
              </a:rPr>
              <a:t>დაბინძურება</a:t>
            </a:r>
            <a:endParaRPr lang="en-US" sz="2400" dirty="0">
              <a:solidFill>
                <a:schemeClr val="tx1"/>
              </a:solidFill>
              <a:effectLst/>
              <a:latin typeface="Sylfaen" panose="010A0502050306030303"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685800"/>
            <a:ext cx="9144000" cy="6172200"/>
          </a:xfrm>
        </p:spPr>
        <p:txBody>
          <a:bodyPr>
            <a:normAutofit/>
          </a:bodyPr>
          <a:lstStyle/>
          <a:p>
            <a:pPr algn="just"/>
            <a:r>
              <a:rPr lang="ka-GE" sz="1900" b="1" dirty="0" smtClean="0">
                <a:latin typeface="Sylfaen" panose="010A0502050306030303" pitchFamily="18" charset="0"/>
              </a:rPr>
              <a:t>საპროექტო ეგხ მინიმალურ </a:t>
            </a:r>
            <a:r>
              <a:rPr lang="ka-GE" sz="1900" b="1" dirty="0">
                <a:latin typeface="Sylfaen" panose="010A0502050306030303" pitchFamily="18" charset="0"/>
              </a:rPr>
              <a:t>ზემოქმედებას მოახდენს </a:t>
            </a:r>
            <a:r>
              <a:rPr lang="ka-GE" sz="1900" b="1" dirty="0" smtClean="0">
                <a:latin typeface="Sylfaen" panose="010A0502050306030303" pitchFamily="18" charset="0"/>
              </a:rPr>
              <a:t>მცენარეულ საფარზე, </a:t>
            </a:r>
            <a:r>
              <a:rPr lang="ka-GE" sz="1900" b="1" dirty="0">
                <a:latin typeface="Sylfaen" panose="010A0502050306030303" pitchFamily="18" charset="0"/>
              </a:rPr>
              <a:t>ვინაიდან პროექტის განხორციელება დაგეგმილია ძირითადად ადამიანის მიერ უკვე სახეცვლილ ანთროპოგენულ რელიეფზე, შესაბამისად ხელუხლებელ გარემოში და მაღალი საკონსერვაციო ღირებულებით დაფარულ ტერიტორიებზე </a:t>
            </a:r>
            <a:r>
              <a:rPr lang="ka-GE" sz="1900" b="1" dirty="0" smtClean="0">
                <a:latin typeface="Sylfaen" panose="010A0502050306030303" pitchFamily="18" charset="0"/>
              </a:rPr>
              <a:t>ზემოქმედება იქნება დაბალი;</a:t>
            </a:r>
            <a:endParaRPr lang="en-US" sz="1900" b="1" dirty="0">
              <a:latin typeface="Sylfaen" panose="010A0502050306030303" pitchFamily="18" charset="0"/>
            </a:endParaRPr>
          </a:p>
          <a:p>
            <a:pPr lvl="0" algn="just"/>
            <a:r>
              <a:rPr lang="ka-GE" sz="1900" b="1" dirty="0" smtClean="0">
                <a:latin typeface="Sylfaen" panose="010A0502050306030303" pitchFamily="18" charset="0"/>
              </a:rPr>
              <a:t>ეგხ-ს პარამეტრების შესაბამისად, საპროექტო დერეფანში მშენებლობის დროს ცხოველთა სახეობებზე ზემოქმედება იქნება დაბალი ვინაიდან, ეგხ-ს მშენებლობა არ საჭიროებს ერთ ობიექტზე ხანგრძლივ სამუშაოებს.</a:t>
            </a:r>
          </a:p>
          <a:p>
            <a:pPr lvl="0" algn="just"/>
            <a:r>
              <a:rPr lang="en-US" sz="1900" b="1" dirty="0" err="1" smtClean="0">
                <a:latin typeface="Sylfaen" panose="010A0502050306030303" pitchFamily="18" charset="0"/>
              </a:rPr>
              <a:t>ეგხ</a:t>
            </a:r>
            <a:r>
              <a:rPr lang="en-US" sz="1900" b="1" dirty="0" smtClean="0">
                <a:latin typeface="Sylfaen" panose="010A0502050306030303" pitchFamily="18" charset="0"/>
              </a:rPr>
              <a:t>-ს </a:t>
            </a:r>
            <a:r>
              <a:rPr lang="ka-GE" sz="1900" b="1" dirty="0" smtClean="0">
                <a:latin typeface="Sylfaen" panose="010A0502050306030303" pitchFamily="18" charset="0"/>
              </a:rPr>
              <a:t>ექსპლატაციის პროცესში </a:t>
            </a:r>
            <a:r>
              <a:rPr lang="en-US" sz="1900" b="1" dirty="0" err="1" smtClean="0">
                <a:latin typeface="Sylfaen" panose="010A0502050306030303" pitchFamily="18" charset="0"/>
              </a:rPr>
              <a:t>ზემოქმედება</a:t>
            </a:r>
            <a:r>
              <a:rPr lang="ka-GE" sz="1900" b="1" dirty="0" smtClean="0">
                <a:latin typeface="Sylfaen" panose="010A0502050306030303" pitchFamily="18" charset="0"/>
              </a:rPr>
              <a:t> </a:t>
            </a:r>
            <a:r>
              <a:rPr lang="en-US" sz="1900" b="1" dirty="0" err="1" smtClean="0">
                <a:latin typeface="Sylfaen" panose="010A0502050306030303" pitchFamily="18" charset="0"/>
              </a:rPr>
              <a:t>შეიძლება</a:t>
            </a:r>
            <a:r>
              <a:rPr lang="en-US" sz="1900" b="1" dirty="0" smtClean="0">
                <a:latin typeface="Sylfaen" panose="010A0502050306030303" pitchFamily="18" charset="0"/>
              </a:rPr>
              <a:t> </a:t>
            </a:r>
            <a:r>
              <a:rPr lang="en-US" sz="1900" b="1" dirty="0" err="1" smtClean="0">
                <a:latin typeface="Sylfaen" panose="010A0502050306030303" pitchFamily="18" charset="0"/>
              </a:rPr>
              <a:t>გამოწვეული</a:t>
            </a:r>
            <a:r>
              <a:rPr lang="en-US" sz="1900" b="1" dirty="0" smtClean="0">
                <a:latin typeface="Sylfaen" panose="010A0502050306030303" pitchFamily="18" charset="0"/>
              </a:rPr>
              <a:t> </a:t>
            </a:r>
            <a:r>
              <a:rPr lang="en-US" sz="1900" b="1" dirty="0" err="1" smtClean="0">
                <a:latin typeface="Sylfaen" panose="010A0502050306030303" pitchFamily="18" charset="0"/>
              </a:rPr>
              <a:t>იყოს</a:t>
            </a:r>
            <a:r>
              <a:rPr lang="en-US" sz="1900" b="1" dirty="0" smtClean="0">
                <a:latin typeface="Sylfaen" panose="010A0502050306030303" pitchFamily="18" charset="0"/>
              </a:rPr>
              <a:t> </a:t>
            </a:r>
            <a:r>
              <a:rPr lang="en-US" sz="1900" b="1" dirty="0" err="1" smtClean="0">
                <a:latin typeface="Sylfaen" panose="010A0502050306030303" pitchFamily="18" charset="0"/>
              </a:rPr>
              <a:t>სამშენებლო</a:t>
            </a:r>
            <a:r>
              <a:rPr lang="en-US" sz="1900" b="1" dirty="0" smtClean="0">
                <a:latin typeface="Sylfaen" panose="010A0502050306030303" pitchFamily="18" charset="0"/>
              </a:rPr>
              <a:t> </a:t>
            </a:r>
            <a:r>
              <a:rPr lang="en-US" sz="1900" b="1" dirty="0" err="1" smtClean="0">
                <a:latin typeface="Sylfaen" panose="010A0502050306030303" pitchFamily="18" charset="0"/>
              </a:rPr>
              <a:t>და</a:t>
            </a:r>
            <a:r>
              <a:rPr lang="en-US" sz="1900" b="1" dirty="0" smtClean="0">
                <a:latin typeface="Sylfaen" panose="010A0502050306030303" pitchFamily="18" charset="0"/>
              </a:rPr>
              <a:t> </a:t>
            </a:r>
            <a:r>
              <a:rPr lang="en-US" sz="1900" b="1" dirty="0" err="1" smtClean="0">
                <a:latin typeface="Sylfaen" panose="010A0502050306030303" pitchFamily="18" charset="0"/>
              </a:rPr>
              <a:t>ტექ</a:t>
            </a:r>
            <a:r>
              <a:rPr lang="en-US" sz="1900" b="1" dirty="0" smtClean="0">
                <a:latin typeface="Sylfaen" panose="010A0502050306030303" pitchFamily="18" charset="0"/>
              </a:rPr>
              <a:t>. </a:t>
            </a:r>
            <a:r>
              <a:rPr lang="en-US" sz="1900" b="1" dirty="0" err="1" smtClean="0">
                <a:latin typeface="Sylfaen" panose="010A0502050306030303" pitchFamily="18" charset="0"/>
              </a:rPr>
              <a:t>მომსახურების</a:t>
            </a:r>
            <a:r>
              <a:rPr lang="en-US" sz="1900" b="1" dirty="0" smtClean="0">
                <a:latin typeface="Sylfaen" panose="010A0502050306030303" pitchFamily="18" charset="0"/>
              </a:rPr>
              <a:t> </a:t>
            </a:r>
            <a:r>
              <a:rPr lang="en-US" sz="1900" b="1" dirty="0" err="1" smtClean="0">
                <a:latin typeface="Sylfaen" panose="010A0502050306030303" pitchFamily="18" charset="0"/>
              </a:rPr>
              <a:t>სამუშაოებით</a:t>
            </a:r>
            <a:r>
              <a:rPr lang="ka-GE" sz="1900" b="1" dirty="0" smtClean="0">
                <a:latin typeface="Sylfaen" panose="010A0502050306030303" pitchFamily="18" charset="0"/>
              </a:rPr>
              <a:t>, რომელიც არ იქნება მუდმივი შესაბამისად ზემოქმედება იქნება უმნიშვნელო</a:t>
            </a:r>
            <a:r>
              <a:rPr lang="en-US" sz="1900" b="1" dirty="0" smtClean="0">
                <a:latin typeface="Sylfaen" panose="010A0502050306030303" pitchFamily="18" charset="0"/>
              </a:rPr>
              <a:t>.</a:t>
            </a:r>
            <a:endParaRPr lang="ka-GE" sz="1900" b="1" dirty="0" smtClean="0">
              <a:latin typeface="Sylfaen" panose="010A0502050306030303" pitchFamily="18" charset="0"/>
            </a:endParaRPr>
          </a:p>
          <a:p>
            <a:pPr lvl="0" algn="just"/>
            <a:r>
              <a:rPr lang="ka-GE" sz="1900" b="1" dirty="0" smtClean="0">
                <a:latin typeface="Sylfaen" panose="010A0502050306030303" pitchFamily="18" charset="0"/>
              </a:rPr>
              <a:t>ეგხ-ს ექსპლუატაციის დროს გარკვეული ზემოქმედება ექნება ფრინველებზე, რადგან საყრდენ ანძებთან </a:t>
            </a:r>
            <a:r>
              <a:rPr lang="ka-GE" sz="1900" b="1" dirty="0">
                <a:latin typeface="Sylfaen" panose="010A0502050306030303" pitchFamily="18" charset="0"/>
              </a:rPr>
              <a:t>და ელექტროსადენებთან შეჯახებამ შეიძლება გამოიწვიოს მათი დაღუპვა ან </a:t>
            </a:r>
            <a:r>
              <a:rPr lang="ka-GE" sz="1900" b="1" dirty="0" smtClean="0">
                <a:latin typeface="Sylfaen" panose="010A0502050306030303" pitchFamily="18" charset="0"/>
              </a:rPr>
              <a:t>დაზიანება, თუმცა საპროექტო ეგხ-ს ქ/ს ხუდონიდან - ქ/ს საგერგილამდე ხდება არსებული ეგხ-ს დერეფანში სადაც უკვე არსებობს ეგხ და შესაბამისად მისი რეკონსტრუქცია არ გამოიწვევს მნიშვნელოვან ზემოქმედებას ფრინველებზე.</a:t>
            </a:r>
          </a:p>
          <a:p>
            <a:pPr lvl="0" algn="just"/>
            <a:r>
              <a:rPr lang="ka-GE" sz="1900" b="1" dirty="0" smtClean="0">
                <a:solidFill>
                  <a:srgbClr val="FF0000"/>
                </a:solidFill>
                <a:latin typeface="Sylfaen" panose="010A0502050306030303" pitchFamily="18" charset="0"/>
              </a:rPr>
              <a:t>ქ/ს ჰესიდან - ქ/ს კაშხლამდე ეგხ იქნება საკაბელო ტიპის, შესაბამისად ამ მონაკვეთზე ზემოქმედება ეგხ-ს ექსპლუატაციისას არ არის მოსალოდნელი;</a:t>
            </a:r>
            <a:endParaRPr lang="en-US" sz="1900" b="1" dirty="0">
              <a:solidFill>
                <a:srgbClr val="FF0000"/>
              </a:solidFill>
              <a:latin typeface="Sylfaen" panose="010A0502050306030303" pitchFamily="18" charset="0"/>
            </a:endParaRPr>
          </a:p>
          <a:p>
            <a:pPr algn="just"/>
            <a:endParaRPr lang="en-US" sz="2000" b="1" dirty="0">
              <a:solidFill>
                <a:srgbClr val="FF0000"/>
              </a:solidFill>
              <a:latin typeface="Sylfaen" panose="010A0502050306030303" pitchFamily="18" charset="0"/>
            </a:endParaRPr>
          </a:p>
          <a:p>
            <a:pPr algn="just"/>
            <a:endParaRPr lang="ka-GE" sz="2000" dirty="0" smtClean="0">
              <a:latin typeface="Sylfaen" panose="010A0502050306030303" pitchFamily="18" charset="0"/>
            </a:endParaRPr>
          </a:p>
          <a:p>
            <a:pPr algn="just"/>
            <a:endParaRPr lang="en-US" sz="2400" dirty="0">
              <a:latin typeface="Sylfaen" panose="010A0502050306030303" pitchFamily="18" charset="0"/>
            </a:endParaRPr>
          </a:p>
          <a:p>
            <a:endParaRPr lang="en-US" dirty="0">
              <a:solidFill>
                <a:srgbClr val="FF0000"/>
              </a:solidFill>
              <a:latin typeface="Sylfaen" panose="010A0502050306030303" pitchFamily="18" charset="0"/>
            </a:endParaRPr>
          </a:p>
        </p:txBody>
      </p:sp>
      <p:sp>
        <p:nvSpPr>
          <p:cNvPr id="3" name="Title 2"/>
          <p:cNvSpPr>
            <a:spLocks noGrp="1"/>
          </p:cNvSpPr>
          <p:nvPr>
            <p:ph type="title"/>
          </p:nvPr>
        </p:nvSpPr>
        <p:spPr>
          <a:xfrm>
            <a:off x="0" y="0"/>
            <a:ext cx="9144000" cy="685800"/>
          </a:xfrm>
        </p:spPr>
        <p:txBody>
          <a:bodyPr>
            <a:normAutofit/>
          </a:bodyPr>
          <a:lstStyle/>
          <a:p>
            <a:pPr algn="ctr"/>
            <a:r>
              <a:rPr lang="en-US" sz="2400" dirty="0" err="1" smtClean="0">
                <a:solidFill>
                  <a:schemeClr val="tx1"/>
                </a:solidFill>
                <a:effectLst/>
                <a:latin typeface="Sylfaen" panose="010A0502050306030303" pitchFamily="18" charset="0"/>
              </a:rPr>
              <a:t>ბიოლოგიურ</a:t>
            </a:r>
            <a:r>
              <a:rPr lang="en-US" sz="2400" dirty="0" smtClean="0">
                <a:solidFill>
                  <a:schemeClr val="tx1"/>
                </a:solidFill>
                <a:effectLst/>
                <a:latin typeface="Sylfaen" panose="010A0502050306030303" pitchFamily="18" charset="0"/>
              </a:rPr>
              <a:t> </a:t>
            </a:r>
            <a:r>
              <a:rPr lang="en-US" sz="2400" dirty="0" err="1" smtClean="0">
                <a:solidFill>
                  <a:schemeClr val="tx1"/>
                </a:solidFill>
                <a:effectLst/>
                <a:latin typeface="Sylfaen" panose="010A0502050306030303" pitchFamily="18" charset="0"/>
              </a:rPr>
              <a:t>გარემოზე</a:t>
            </a:r>
            <a:r>
              <a:rPr lang="ka-GE" sz="2400" dirty="0" smtClean="0">
                <a:solidFill>
                  <a:schemeClr val="tx1"/>
                </a:solidFill>
                <a:effectLst/>
                <a:latin typeface="Sylfaen" panose="010A0502050306030303" pitchFamily="18" charset="0"/>
              </a:rPr>
              <a:t> </a:t>
            </a:r>
            <a:r>
              <a:rPr lang="en-US" sz="2400" dirty="0" err="1" smtClean="0">
                <a:solidFill>
                  <a:schemeClr val="tx1"/>
                </a:solidFill>
                <a:effectLst/>
                <a:latin typeface="Sylfaen" panose="010A0502050306030303" pitchFamily="18" charset="0"/>
              </a:rPr>
              <a:t>ზემოქმედებ</a:t>
            </a:r>
            <a:r>
              <a:rPr lang="ka-GE" sz="2400" dirty="0" smtClean="0">
                <a:solidFill>
                  <a:schemeClr val="tx1"/>
                </a:solidFill>
                <a:effectLst/>
                <a:latin typeface="Sylfaen" panose="010A0502050306030303" pitchFamily="18" charset="0"/>
              </a:rPr>
              <a:t>ის შეფასება</a:t>
            </a:r>
            <a:endParaRPr lang="en-US" sz="2400" dirty="0">
              <a:solidFill>
                <a:schemeClr val="tx1"/>
              </a:solidFill>
              <a:effectLst/>
              <a:latin typeface="Sylfaen" panose="010A0502050306030303"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0"/>
            <a:ext cx="9144000" cy="6858000"/>
          </a:xfrm>
        </p:spPr>
        <p:txBody>
          <a:bodyPr>
            <a:normAutofit lnSpcReduction="10000"/>
          </a:bodyPr>
          <a:lstStyle/>
          <a:p>
            <a:pPr marL="109728" lvl="0" indent="0" algn="ctr">
              <a:lnSpc>
                <a:spcPct val="150000"/>
              </a:lnSpc>
              <a:buNone/>
            </a:pPr>
            <a:r>
              <a:rPr lang="ka-GE" sz="2800" b="1" dirty="0" smtClean="0">
                <a:latin typeface="Sylfaen" panose="010A0502050306030303" pitchFamily="18" charset="0"/>
              </a:rPr>
              <a:t>შემარბილებელი ღონისძიებები</a:t>
            </a:r>
          </a:p>
          <a:p>
            <a:pPr lvl="0" algn="just"/>
            <a:r>
              <a:rPr lang="ka-GE" sz="2000" b="1" dirty="0" smtClean="0">
                <a:latin typeface="Sylfaen" panose="010A0502050306030303" pitchFamily="18" charset="0"/>
              </a:rPr>
              <a:t>მცენარეული </a:t>
            </a:r>
            <a:r>
              <a:rPr lang="ka-GE" sz="2000" b="1" dirty="0">
                <a:latin typeface="Sylfaen" panose="010A0502050306030303" pitchFamily="18" charset="0"/>
              </a:rPr>
              <a:t>საფარის დაზიანებისგან დასაცავად მკაცრად განისაზღვრება სამშენებლო უბნების საზღვრები და ტრანსპორტის მოძრაობის მარშრუტები; </a:t>
            </a:r>
            <a:endParaRPr lang="en-US" sz="2000" b="1" dirty="0">
              <a:latin typeface="Sylfaen" panose="010A0502050306030303" pitchFamily="18" charset="0"/>
            </a:endParaRPr>
          </a:p>
          <a:p>
            <a:pPr lvl="0" algn="just"/>
            <a:r>
              <a:rPr lang="ka-GE" sz="2000" b="1" dirty="0">
                <a:latin typeface="Sylfaen" panose="010A0502050306030303" pitchFamily="18" charset="0"/>
              </a:rPr>
              <a:t>ხე-მცენარეების </a:t>
            </a:r>
            <a:r>
              <a:rPr lang="ka-GE" sz="2000" b="1" dirty="0" smtClean="0">
                <a:latin typeface="Sylfaen" panose="010A0502050306030303" pitchFamily="18" charset="0"/>
              </a:rPr>
              <a:t>ჭრის </a:t>
            </a:r>
            <a:r>
              <a:rPr lang="ka-GE" sz="2000" b="1" dirty="0">
                <a:latin typeface="Sylfaen" panose="010A0502050306030303" pitchFamily="18" charset="0"/>
              </a:rPr>
              <a:t>სამუშაოები შესრულდება ამ საქმიანობაზე უფლებამოსილი სამსახურის სპეციალისტების ზედამხედველობის ქვეშ; </a:t>
            </a:r>
            <a:endParaRPr lang="en-US" sz="2000" b="1" dirty="0">
              <a:latin typeface="Sylfaen" panose="010A0502050306030303" pitchFamily="18" charset="0"/>
            </a:endParaRPr>
          </a:p>
          <a:p>
            <a:pPr lvl="0" algn="just"/>
            <a:r>
              <a:rPr lang="ka-GE" sz="2000" b="1" dirty="0" smtClean="0">
                <a:latin typeface="Sylfaen" panose="010A0502050306030303" pitchFamily="18" charset="0"/>
              </a:rPr>
              <a:t>მცენარეთა </a:t>
            </a:r>
            <a:r>
              <a:rPr lang="ka-GE" sz="2000" b="1" dirty="0">
                <a:latin typeface="Sylfaen" panose="010A0502050306030303" pitchFamily="18" charset="0"/>
              </a:rPr>
              <a:t>ზრდის კონტროლი მოხდება მექანიკურის საშუალებების გამოყენებით</a:t>
            </a:r>
            <a:r>
              <a:rPr lang="ka-GE" sz="2000" b="1" dirty="0" smtClean="0">
                <a:latin typeface="Sylfaen" panose="010A0502050306030303" pitchFamily="18" charset="0"/>
              </a:rPr>
              <a:t>.</a:t>
            </a:r>
          </a:p>
          <a:p>
            <a:pPr algn="just"/>
            <a:r>
              <a:rPr lang="ka-GE" sz="2000" b="1" dirty="0">
                <a:latin typeface="Sylfaen" panose="010A0502050306030303" pitchFamily="18" charset="0"/>
              </a:rPr>
              <a:t>სამშენებლო სამუშაოების დაწყებამდე შემოწმებული იქნება არსებული მისასვლელი გზები და ეგხ-ს დერეფანი მობინადრე ფრინველთა ბუდეების და ძუძუმწოვართა სოროების დასაფიქსირებლად</a:t>
            </a:r>
            <a:r>
              <a:rPr lang="ka-GE" sz="2000" b="1" dirty="0" smtClean="0">
                <a:latin typeface="Sylfaen" panose="010A0502050306030303" pitchFamily="18" charset="0"/>
              </a:rPr>
              <a:t>;</a:t>
            </a:r>
            <a:endParaRPr lang="en-US" sz="2000" b="1" dirty="0">
              <a:latin typeface="Sylfaen" panose="010A0502050306030303" pitchFamily="18" charset="0"/>
            </a:endParaRPr>
          </a:p>
          <a:p>
            <a:pPr algn="just"/>
            <a:r>
              <a:rPr lang="ka-GE" sz="2000" b="1" dirty="0">
                <a:latin typeface="Sylfaen" panose="010A0502050306030303" pitchFamily="18" charset="0"/>
              </a:rPr>
              <a:t>ორმოები და ანძების საძირკვლები </a:t>
            </a:r>
            <a:r>
              <a:rPr lang="ka-GE" sz="2000" b="1" dirty="0" smtClean="0">
                <a:latin typeface="Sylfaen" panose="010A0502050306030303" pitchFamily="18" charset="0"/>
              </a:rPr>
              <a:t>შემოზღუდული იქნება ცხოველების </a:t>
            </a:r>
            <a:r>
              <a:rPr lang="ka-GE" sz="2000" b="1" dirty="0">
                <a:latin typeface="Sylfaen" panose="010A0502050306030303" pitchFamily="18" charset="0"/>
              </a:rPr>
              <a:t>შიგ ჩავარდნის თავიდან ასაცილებლად – დიდი ზომის სახეობებისათვის მკვეთრი ფერის ლენტი, მცირე ზომის ცხოველებისათვის ყველანაირი ბრტყელი მასალის გამოყენებით</a:t>
            </a:r>
            <a:r>
              <a:rPr lang="ka-GE" sz="2000" dirty="0" smtClean="0">
                <a:latin typeface="Sylfaen" panose="010A0502050306030303" pitchFamily="18" charset="0"/>
              </a:rPr>
              <a:t>.</a:t>
            </a:r>
          </a:p>
          <a:p>
            <a:pPr algn="just"/>
            <a:r>
              <a:rPr lang="ka-GE" sz="2000" b="1" dirty="0" smtClean="0">
                <a:latin typeface="Sylfaen" panose="010A0502050306030303" pitchFamily="18" charset="0"/>
              </a:rPr>
              <a:t>ეგხ-ს ექსპლუატაციის პროცესში მოხდება სენსიტიური უბნების იდენტიფიცირება და გატარდება შესაბამისი შემარბილებელი ღონისძიებები ფრინველებზე ზემოქმედბის შესამცირებლად;</a:t>
            </a:r>
          </a:p>
          <a:p>
            <a:pPr algn="just"/>
            <a:r>
              <a:rPr lang="ka-GE" sz="2000" b="1" dirty="0">
                <a:latin typeface="Sylfaen" panose="010A0502050306030303" pitchFamily="18" charset="0"/>
              </a:rPr>
              <a:t>მოხდება მშენებლობაზე დასაქმებული პერსონალის ინსტრუქტაჟი და </a:t>
            </a:r>
            <a:r>
              <a:rPr lang="ka-GE" sz="2000" b="1" dirty="0" smtClean="0">
                <a:latin typeface="Sylfaen" panose="010A0502050306030303" pitchFamily="18" charset="0"/>
              </a:rPr>
              <a:t>მათი გაფრთხილება.</a:t>
            </a:r>
            <a:endParaRPr lang="en-US" sz="2000" b="1" dirty="0">
              <a:latin typeface="Sylfaen" panose="010A0502050306030303" pitchFamily="18" charset="0"/>
            </a:endParaRPr>
          </a:p>
          <a:p>
            <a:pPr lvl="0" algn="just"/>
            <a:endParaRPr lang="en-US" sz="2000" b="1" dirty="0">
              <a:latin typeface="Sylfaen" panose="010A0502050306030303" pitchFamily="18" charset="0"/>
            </a:endParaRPr>
          </a:p>
          <a:p>
            <a:pPr marL="109728" indent="0" algn="just">
              <a:buNone/>
            </a:pPr>
            <a:endParaRPr lang="ka-GE" sz="2000" dirty="0" smtClean="0">
              <a:latin typeface="Sylfaen" panose="010A0502050306030303" pitchFamily="18" charset="0"/>
            </a:endParaRPr>
          </a:p>
        </p:txBody>
      </p:sp>
    </p:spTree>
    <p:extLst>
      <p:ext uri="{BB962C8B-B14F-4D97-AF65-F5344CB8AC3E}">
        <p14:creationId xmlns:p14="http://schemas.microsoft.com/office/powerpoint/2010/main" val="12750098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0"/>
            <a:ext cx="9144000" cy="6934200"/>
          </a:xfrm>
        </p:spPr>
        <p:txBody>
          <a:bodyPr>
            <a:normAutofit/>
          </a:bodyPr>
          <a:lstStyle/>
          <a:p>
            <a:pPr marL="109728" indent="0" algn="ctr">
              <a:lnSpc>
                <a:spcPct val="150000"/>
              </a:lnSpc>
              <a:buNone/>
            </a:pPr>
            <a:r>
              <a:rPr lang="ka-GE" sz="2600" b="1" dirty="0" smtClean="0">
                <a:latin typeface="Sylfaen" panose="010A0502050306030303" pitchFamily="18" charset="0"/>
              </a:rPr>
              <a:t>კულტურული მემკვიდრეობა და დაცული ტერიტორიები</a:t>
            </a:r>
          </a:p>
          <a:p>
            <a:pPr marL="109728" indent="0" algn="ctr">
              <a:lnSpc>
                <a:spcPct val="150000"/>
              </a:lnSpc>
              <a:buNone/>
            </a:pPr>
            <a:endParaRPr lang="ka-GE" sz="2600" b="1" dirty="0">
              <a:latin typeface="Sylfaen" panose="010A0502050306030303" pitchFamily="18" charset="0"/>
            </a:endParaRPr>
          </a:p>
          <a:p>
            <a:pPr marL="342900" marR="2540" indent="-342900" algn="just">
              <a:lnSpc>
                <a:spcPct val="115000"/>
              </a:lnSpc>
              <a:spcBef>
                <a:spcPts val="600"/>
              </a:spcBef>
              <a:spcAft>
                <a:spcPts val="600"/>
              </a:spcAft>
            </a:pPr>
            <a:r>
              <a:rPr lang="ka-GE" sz="2000" b="1" dirty="0">
                <a:latin typeface="Sylfaen" panose="010A0502050306030303" pitchFamily="18" charset="0"/>
                <a:ea typeface="Sylfaen" panose="010A0502050306030303" pitchFamily="18" charset="0"/>
                <a:cs typeface="Sylfaen" panose="010A0502050306030303" pitchFamily="18" charset="0"/>
              </a:rPr>
              <a:t>საპროექტო ეგხ-ის დერეფნებში ხილული კულტურული მემკვიდრეობის ძეგლები არ არის დაფიქსირებული, ხოლო არქეოლოგიური ძეგლების გვიანი აღმოჩენის შემთხვევაში საჭიროა შესაბამისი ღონისძიებების </a:t>
            </a:r>
            <a:r>
              <a:rPr lang="ka-GE" sz="2000" b="1" dirty="0" smtClean="0">
                <a:latin typeface="Sylfaen" panose="010A0502050306030303" pitchFamily="18" charset="0"/>
                <a:ea typeface="Sylfaen" panose="010A0502050306030303" pitchFamily="18" charset="0"/>
                <a:cs typeface="Sylfaen" panose="010A0502050306030303" pitchFamily="18" charset="0"/>
              </a:rPr>
              <a:t>გათვალისწინება;</a:t>
            </a:r>
          </a:p>
          <a:p>
            <a:pPr marL="342900" marR="2540" indent="-342900" algn="just">
              <a:lnSpc>
                <a:spcPct val="115000"/>
              </a:lnSpc>
              <a:spcBef>
                <a:spcPts val="600"/>
              </a:spcBef>
              <a:spcAft>
                <a:spcPts val="600"/>
              </a:spcAft>
            </a:pP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საკვლევი </a:t>
            </a: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ტერიტორიის ფარგლებში არ </a:t>
            </a: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მდებარეობს იუნესკოს </a:t>
            </a: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ან მსოფლიო მემკვიდრეობის კანდიდატი ძეგლი</a:t>
            </a: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a:t>
            </a:r>
            <a:endParaRPr lang="en-US" sz="2000" b="1" dirty="0" smtClean="0">
              <a:latin typeface="Sylfaen" panose="010A0502050306030303" pitchFamily="18" charset="0"/>
            </a:endParaRPr>
          </a:p>
          <a:p>
            <a:pPr algn="just"/>
            <a:r>
              <a:rPr lang="ka-GE" sz="2000" b="1" dirty="0" smtClean="0">
                <a:latin typeface="Sylfaen" panose="010A0502050306030303" pitchFamily="18" charset="0"/>
              </a:rPr>
              <a:t>საპროექტო ტერიტორიიდან დაცული ტერიტორიები დაშორებულია 10 კმ და მეტი მანძილით, ხოლო 2,5 კმ-ით დაშორებულია ,,ევროპის ველური ბუნების და ბუნებრივი ჰაბიტატების  დაცვის  შესახებ“  (ბერნის) კონვენციის შესაბამისად, შექმნილ ,,ზურმუხტის ქსელის“ დამტკიცებული საიტიდან (სამეგრელო GE0000021), </a:t>
            </a:r>
            <a:r>
              <a:rPr lang="ka-GE" sz="2000" b="1" dirty="0" smtClean="0">
                <a:solidFill>
                  <a:srgbClr val="FF0000"/>
                </a:solidFill>
                <a:latin typeface="Sylfaen" panose="010A0502050306030303" pitchFamily="18" charset="0"/>
              </a:rPr>
              <a:t>შესაბამისად, იქ არსებულ სახეობებზე და ჰაბიტატებზე ზემოქმედება არ არის მოსალოდნელი.</a:t>
            </a:r>
          </a:p>
          <a:p>
            <a:pPr algn="just"/>
            <a:r>
              <a:rPr lang="ka-GE" sz="2000" b="1" dirty="0" smtClean="0">
                <a:solidFill>
                  <a:srgbClr val="FF0000"/>
                </a:solidFill>
                <a:latin typeface="Sylfaen" panose="010A0502050306030303" pitchFamily="18" charset="0"/>
              </a:rPr>
              <a:t>საპროექტო ტერიტორიის სიახლოვეს სხვა დაცული ტერიტორია წარმოდგენილი არ არის.</a:t>
            </a:r>
            <a:endParaRPr lang="en-US" sz="2000" b="1" dirty="0" smtClean="0">
              <a:solidFill>
                <a:srgbClr val="FF0000"/>
              </a:solidFill>
              <a:latin typeface="Sylfaen" panose="010A0502050306030303" pitchFamily="18" charset="0"/>
            </a:endParaRPr>
          </a:p>
          <a:p>
            <a:endParaRPr lang="en-US" sz="2400" dirty="0">
              <a:latin typeface="Sylfaen" panose="010A0502050306030303"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0"/>
            <a:ext cx="9144000" cy="6858000"/>
          </a:xfrm>
        </p:spPr>
        <p:txBody>
          <a:bodyPr>
            <a:normAutofit/>
          </a:bodyPr>
          <a:lstStyle/>
          <a:p>
            <a:pPr algn="ctr">
              <a:buNone/>
            </a:pPr>
            <a:r>
              <a:rPr lang="ka-GE" sz="2400" b="1" dirty="0" smtClean="0">
                <a:latin typeface="Sylfaen" panose="010A0502050306030303" pitchFamily="18" charset="0"/>
              </a:rPr>
              <a:t>ნარჩენების წარმოქმნა და გავრცელება</a:t>
            </a:r>
          </a:p>
          <a:p>
            <a:pPr marL="0" marR="2540" lvl="0" indent="0" algn="just">
              <a:lnSpc>
                <a:spcPct val="115000"/>
              </a:lnSpc>
              <a:spcBef>
                <a:spcPts val="600"/>
              </a:spcBef>
              <a:spcAft>
                <a:spcPts val="600"/>
              </a:spcAft>
              <a:buNone/>
            </a:pPr>
            <a:endParaRPr lang="ka-GE" sz="2400" b="1" dirty="0" smtClean="0">
              <a:solidFill>
                <a:srgbClr val="000000"/>
              </a:solidFill>
              <a:latin typeface="Sylfaen" panose="010A0502050306030303" pitchFamily="18" charset="0"/>
              <a:ea typeface="Sylfaen" panose="010A0502050306030303" pitchFamily="18" charset="0"/>
              <a:cs typeface="Sylfaen" panose="010A0502050306030303" pitchFamily="18" charset="0"/>
            </a:endParaRPr>
          </a:p>
          <a:p>
            <a:pPr marL="342900" marR="2540" lvl="0" indent="-342900" algn="just">
              <a:lnSpc>
                <a:spcPct val="115000"/>
              </a:lnSpc>
              <a:spcBef>
                <a:spcPts val="600"/>
              </a:spcBef>
              <a:spcAft>
                <a:spcPts val="600"/>
              </a:spcAft>
              <a:buFont typeface="Symbol" panose="05050102010706020507" pitchFamily="18" charset="2"/>
              <a:buChar char=""/>
            </a:pP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ეგხ-ს მშენებლობის დროს მასალები </a:t>
            </a: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და ნარჩენები განთავსდება ისე, რომ ადგილი არ </a:t>
            </a: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ჰქონდეს ნარჩენებით დაბინძურებას </a:t>
            </a:r>
            <a:r>
              <a:rPr lang="ka-GE" sz="2000" b="1" dirty="0">
                <a:solidFill>
                  <a:srgbClr val="000000"/>
                </a:solidFill>
                <a:latin typeface="Sylfaen" panose="010A0502050306030303" pitchFamily="18" charset="0"/>
                <a:ea typeface="Sylfaen" panose="010A0502050306030303" pitchFamily="18" charset="0"/>
                <a:cs typeface="Sylfaen" panose="010A0502050306030303" pitchFamily="18" charset="0"/>
              </a:rPr>
              <a:t>და არ მოხდეს ზედაპირული ჩამონადენით მათი სამშენებლო მოედნიდან გატანა</a:t>
            </a:r>
            <a:r>
              <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rPr>
              <a:t>;</a:t>
            </a:r>
          </a:p>
          <a:p>
            <a:pPr marL="342900" marR="2540" lvl="0" indent="-342900" algn="just">
              <a:lnSpc>
                <a:spcPct val="115000"/>
              </a:lnSpc>
              <a:spcBef>
                <a:spcPts val="600"/>
              </a:spcBef>
              <a:spcAft>
                <a:spcPts val="600"/>
              </a:spcAft>
              <a:buFont typeface="Symbol" panose="05050102010706020507" pitchFamily="18" charset="2"/>
              <a:buChar char=""/>
            </a:pPr>
            <a:r>
              <a:rPr lang="ka-GE" sz="2000" b="1" dirty="0">
                <a:latin typeface="Sylfaen" panose="010A0502050306030303" pitchFamily="18" charset="0"/>
                <a:ea typeface="Sylfaen" panose="010A0502050306030303" pitchFamily="18" charset="0"/>
                <a:cs typeface="Sylfaen" panose="010A0502050306030303" pitchFamily="18" charset="0"/>
              </a:rPr>
              <a:t>სამშენებლო მოედნებზე ნარჩენების შეგროვება მოხდება სეგრეგირების მეთოდით. სახიფათო და არა სახიფათო ნარჩენების შეგროვება განხორციელდება ცალ-ცალკე; </a:t>
            </a:r>
            <a:endParaRPr lang="ka-GE" sz="2000" b="1" dirty="0" smtClean="0">
              <a:latin typeface="Sylfaen" panose="010A0502050306030303" pitchFamily="18" charset="0"/>
            </a:endParaRPr>
          </a:p>
          <a:p>
            <a:pPr algn="just"/>
            <a:r>
              <a:rPr lang="ka-GE" sz="2000" b="1" dirty="0" smtClean="0">
                <a:latin typeface="Sylfaen" panose="010A0502050306030303" pitchFamily="18" charset="0"/>
              </a:rPr>
              <a:t>ყველა სახის ნარჩენის გატანა მოხდება ხელშეკრულების საფუძველზე  შესაბამისი ნებართვის მქონე კომპანიის მიერ.</a:t>
            </a:r>
            <a:endParaRPr lang="en-US" sz="2000" b="1" dirty="0" smtClean="0">
              <a:latin typeface="Sylfaen" panose="010A0502050306030303"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0"/>
            <a:ext cx="9144000" cy="6858000"/>
          </a:xfrm>
        </p:spPr>
        <p:txBody>
          <a:bodyPr>
            <a:normAutofit fontScale="92500" lnSpcReduction="10000"/>
          </a:bodyPr>
          <a:lstStyle/>
          <a:p>
            <a:pPr algn="ctr">
              <a:buNone/>
            </a:pPr>
            <a:r>
              <a:rPr lang="ka-GE" sz="2600" b="1" dirty="0" smtClean="0">
                <a:latin typeface="Sylfaen" panose="010A0502050306030303" pitchFamily="18" charset="0"/>
              </a:rPr>
              <a:t>ვიზუალურ-ლანდშაფტური ზემოქმედების შეფასება</a:t>
            </a:r>
          </a:p>
          <a:p>
            <a:pPr algn="ctr">
              <a:buNone/>
            </a:pPr>
            <a:endParaRPr lang="ka-GE" b="1" dirty="0" smtClean="0">
              <a:latin typeface="Sylfaen" panose="010A0502050306030303" pitchFamily="18" charset="0"/>
            </a:endParaRPr>
          </a:p>
          <a:p>
            <a:pPr marL="342900" marR="2540" indent="-342900" algn="just">
              <a:lnSpc>
                <a:spcPct val="115000"/>
              </a:lnSpc>
              <a:spcBef>
                <a:spcPts val="600"/>
              </a:spcBef>
              <a:spcAft>
                <a:spcPts val="600"/>
              </a:spcAft>
            </a:pPr>
            <a:r>
              <a:rPr lang="ka-GE" sz="2000" b="1" dirty="0">
                <a:latin typeface="Sylfaen" panose="010A0502050306030303" pitchFamily="18" charset="0"/>
              </a:rPr>
              <a:t>საპროექტო ელექტროგადამცემი ხაზების გაყვანა დაგეგმილია ნაწილობრივ უკვე ათვისებულ ანთროპოგენული ზემოქმედების ქვეშ მყოფ ტერიტორიაზე, </a:t>
            </a:r>
            <a:r>
              <a:rPr lang="ka-GE" sz="2200" b="1" dirty="0">
                <a:latin typeface="Sylfaen" panose="010A0502050306030303" pitchFamily="18" charset="0"/>
              </a:rPr>
              <a:t>რაც გულისხმობს არსებული ეგხ-ს საპროექტო დერეფანში არსებულ ხუდონი მესტიის არსებულ ხაზს და ასევე მიმდებარედ უკვე არსებობს მაღალი ძაბვის 500 კვ.-იანი გადამცემი ხაზი კავკასიონი, საპროექტო ეგხ ნაწილობრივ იმეორებს 35 კვ და 500 კვ გადამცემი ხაზის მარშუტს, შესაბამისად აღნიშნული მაღალი ძაბვის გადამცემი ხაზების არსებობა ამცირებს საპროექტო ანძების განთავსებით გამოწვეულ ვიზუალურ-ლანდშაფტურ უარყოფით ზემოქმედებას</a:t>
            </a:r>
            <a:r>
              <a:rPr lang="ka-GE" sz="2200" b="1" dirty="0" smtClean="0">
                <a:latin typeface="Sylfaen" panose="010A0502050306030303" pitchFamily="18" charset="0"/>
              </a:rPr>
              <a:t>.</a:t>
            </a:r>
          </a:p>
          <a:p>
            <a:pPr marL="342900" marR="2540" indent="-342900" algn="just">
              <a:lnSpc>
                <a:spcPct val="115000"/>
              </a:lnSpc>
              <a:spcBef>
                <a:spcPts val="600"/>
              </a:spcBef>
              <a:spcAft>
                <a:spcPts val="600"/>
              </a:spcAft>
            </a:pPr>
            <a:r>
              <a:rPr lang="ka-GE" sz="2200" b="1" dirty="0">
                <a:latin typeface="Sylfaen" panose="010A0502050306030303" pitchFamily="18" charset="0"/>
              </a:rPr>
              <a:t>რაც შეეხება ჰესის ქვესადგურიდან კაშლის ქვესადგურამდე მონაკვეთს, აღნიშნულ ტერიტორიაზე დაგეგმილია 35 კვ. ელექტროგადამცემი ხაზის საჰაერო-საკაბელო სახით გაყვანა, რაც სტანდარტულ მაღალი ძაბვის ანძებთან მიმართებით ბევრად მცირე მასშტაბებით და ზემოქმედების არელით ხასიათდება. აღნიშნული ფორმით გადამცემი ხაზის გაყვანა შედარებით ნაკლებ ზემოქმედებას მოახდენს ვიზუალური კუთხით ვინაიდან არ იქნება განთავსებული მაღალ სიმაღლეზე </a:t>
            </a:r>
            <a:r>
              <a:rPr lang="ka-GE" sz="2200" b="1" dirty="0" smtClean="0">
                <a:latin typeface="Sylfaen" panose="010A0502050306030303" pitchFamily="18" charset="0"/>
              </a:rPr>
              <a:t>10-12 </a:t>
            </a:r>
            <a:r>
              <a:rPr lang="ka-GE" sz="2200" b="1" dirty="0">
                <a:latin typeface="Sylfaen" panose="010A0502050306030303" pitchFamily="18" charset="0"/>
              </a:rPr>
              <a:t>მ. და ასევე იგი გაყვანილი იქნება ერთი საკაბელო ხაზის სახით.</a:t>
            </a:r>
            <a:endParaRPr lang="en-US" sz="2200" b="1" dirty="0">
              <a:latin typeface="Sylfaen" panose="010A0502050306030303" pitchFamily="18" charset="0"/>
            </a:endParaRPr>
          </a:p>
          <a:p>
            <a:pPr marL="342900" marR="2540" indent="-342900" algn="just">
              <a:lnSpc>
                <a:spcPct val="115000"/>
              </a:lnSpc>
              <a:spcBef>
                <a:spcPts val="600"/>
              </a:spcBef>
              <a:spcAft>
                <a:spcPts val="600"/>
              </a:spcAft>
            </a:pPr>
            <a:endPar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endParaRPr>
          </a:p>
        </p:txBody>
      </p:sp>
    </p:spTree>
    <p:extLst>
      <p:ext uri="{BB962C8B-B14F-4D97-AF65-F5344CB8AC3E}">
        <p14:creationId xmlns:p14="http://schemas.microsoft.com/office/powerpoint/2010/main" val="25521350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0"/>
            <a:ext cx="9144000" cy="6858000"/>
          </a:xfrm>
        </p:spPr>
        <p:txBody>
          <a:bodyPr>
            <a:normAutofit lnSpcReduction="10000"/>
          </a:bodyPr>
          <a:lstStyle/>
          <a:p>
            <a:pPr algn="ctr">
              <a:buNone/>
            </a:pPr>
            <a:r>
              <a:rPr lang="en-US" sz="2400" b="1" dirty="0" err="1" smtClean="0">
                <a:latin typeface="Sylfaen" panose="010A0502050306030303" pitchFamily="18" charset="0"/>
              </a:rPr>
              <a:t>სოციალურ-ეკონომიკურ</a:t>
            </a:r>
            <a:r>
              <a:rPr lang="en-US" sz="2400" b="1" dirty="0" smtClean="0">
                <a:latin typeface="Sylfaen" panose="010A0502050306030303" pitchFamily="18" charset="0"/>
              </a:rPr>
              <a:t> </a:t>
            </a:r>
            <a:r>
              <a:rPr lang="en-US" sz="2400" b="1" dirty="0" err="1" smtClean="0">
                <a:latin typeface="Sylfaen" panose="010A0502050306030303" pitchFamily="18" charset="0"/>
              </a:rPr>
              <a:t>გარემოზე</a:t>
            </a:r>
            <a:r>
              <a:rPr lang="ka-GE" sz="2400" b="1" dirty="0" smtClean="0">
                <a:latin typeface="Sylfaen" panose="010A0502050306030303" pitchFamily="18" charset="0"/>
              </a:rPr>
              <a:t> ზემოქმედების შეფასება</a:t>
            </a:r>
          </a:p>
          <a:p>
            <a:pPr algn="ctr">
              <a:buNone/>
            </a:pPr>
            <a:endParaRPr lang="ka-GE" sz="2400" b="1" dirty="0" smtClean="0">
              <a:latin typeface="Sylfaen" panose="010A0502050306030303" pitchFamily="18" charset="0"/>
            </a:endParaRPr>
          </a:p>
          <a:p>
            <a:pPr algn="just"/>
            <a:r>
              <a:rPr lang="ka-GE" sz="2000" b="1" dirty="0">
                <a:latin typeface="Sylfaen" panose="010A0502050306030303" pitchFamily="18" charset="0"/>
              </a:rPr>
              <a:t>საპროექტო ეგხ-ს  დერეფანი გადის </a:t>
            </a:r>
            <a:r>
              <a:rPr lang="ka-GE" sz="2000" b="1" dirty="0" smtClean="0">
                <a:latin typeface="Sylfaen" panose="010A0502050306030303" pitchFamily="18" charset="0"/>
              </a:rPr>
              <a:t>სახელმწიფო და კერძო </a:t>
            </a:r>
            <a:r>
              <a:rPr lang="ka-GE" sz="2000" b="1" dirty="0">
                <a:latin typeface="Sylfaen" panose="010A0502050306030303" pitchFamily="18" charset="0"/>
              </a:rPr>
              <a:t>საკუთრებაში არსებულ მიწებზე. კერძო საკუთრებაში არსებული მიწების ათვისების შემთხვევაში ზიანის საკომპენსაციო ღონისძიებების განსაზღვრა მოხდება კონკრეტულ პირთან ინდივიდუალური შეთანხმების </a:t>
            </a:r>
            <a:r>
              <a:rPr lang="ka-GE" sz="2000" b="1" dirty="0" smtClean="0">
                <a:latin typeface="Sylfaen" panose="010A0502050306030303" pitchFamily="18" charset="0"/>
              </a:rPr>
              <a:t>საფუძველზე.</a:t>
            </a:r>
          </a:p>
          <a:p>
            <a:pPr algn="just"/>
            <a:r>
              <a:rPr lang="ka-GE" sz="2000" b="1" dirty="0" smtClean="0">
                <a:latin typeface="Sylfaen" panose="010A0502050306030303" pitchFamily="18" charset="0"/>
              </a:rPr>
              <a:t>პროექტის სპეციფიკიდან </a:t>
            </a:r>
            <a:r>
              <a:rPr lang="ka-GE" sz="2000" b="1" dirty="0">
                <a:latin typeface="Sylfaen" panose="010A0502050306030303" pitchFamily="18" charset="0"/>
              </a:rPr>
              <a:t>გამომდინარე ზემოქმედების ფარგლებში მოყოლილი არცერთი მიწის ნაკვეთის სრულად ათვისება არ მოხდება. </a:t>
            </a:r>
            <a:r>
              <a:rPr lang="ka-GE" sz="2000" b="1" dirty="0" smtClean="0">
                <a:latin typeface="Sylfaen" panose="010A0502050306030303" pitchFamily="18" charset="0"/>
              </a:rPr>
              <a:t>გამოყოფილი </a:t>
            </a:r>
            <a:r>
              <a:rPr lang="ka-GE" sz="2000" b="1" dirty="0">
                <a:latin typeface="Sylfaen" panose="010A0502050306030303" pitchFamily="18" charset="0"/>
              </a:rPr>
              <a:t>იქნება მხოლოდ მცირე მოედანი, სადაც განთავსდება ანძები. </a:t>
            </a:r>
            <a:r>
              <a:rPr lang="ka-GE" sz="2000" b="1" dirty="0" smtClean="0">
                <a:latin typeface="Sylfaen" panose="010A0502050306030303" pitchFamily="18" charset="0"/>
              </a:rPr>
              <a:t>საძირკვლის </a:t>
            </a:r>
            <a:r>
              <a:rPr lang="ka-GE" sz="2000" b="1" dirty="0">
                <a:latin typeface="Sylfaen" panose="010A0502050306030303" pitchFamily="18" charset="0"/>
              </a:rPr>
              <a:t>ტიპებიდან გამომდინარე თითოეული საყრდენი ანძისთვის გამოყოფილია მცირე </a:t>
            </a:r>
            <a:r>
              <a:rPr lang="ka-GE" sz="2000" b="1" dirty="0" smtClean="0">
                <a:latin typeface="Sylfaen" panose="010A0502050306030303" pitchFamily="18" charset="0"/>
              </a:rPr>
              <a:t>ფართობი;</a:t>
            </a:r>
            <a:r>
              <a:rPr lang="ka-GE" sz="2000" b="1" dirty="0">
                <a:latin typeface="Sylfaen" panose="010A0502050306030303" pitchFamily="18" charset="0"/>
              </a:rPr>
              <a:t> </a:t>
            </a:r>
            <a:endParaRPr lang="ka-GE" sz="2000" b="1" dirty="0" smtClean="0">
              <a:latin typeface="Sylfaen" panose="010A0502050306030303" pitchFamily="18" charset="0"/>
            </a:endParaRPr>
          </a:p>
          <a:p>
            <a:pPr algn="just"/>
            <a:r>
              <a:rPr lang="ka-GE" sz="2000" b="1" dirty="0" smtClean="0">
                <a:latin typeface="Sylfaen" panose="010A0502050306030303" pitchFamily="18" charset="0"/>
              </a:rPr>
              <a:t>პროექტის </a:t>
            </a:r>
            <a:r>
              <a:rPr lang="ka-GE" sz="2000" b="1" dirty="0">
                <a:latin typeface="Sylfaen" panose="010A0502050306030303" pitchFamily="18" charset="0"/>
              </a:rPr>
              <a:t>განხორციელების დროს საჭირო არ იქნება მოსახლეობის ფიზიკური </a:t>
            </a:r>
            <a:r>
              <a:rPr lang="ka-GE" sz="2000" b="1" dirty="0" smtClean="0">
                <a:latin typeface="Sylfaen" panose="010A0502050306030303" pitchFamily="18" charset="0"/>
              </a:rPr>
              <a:t>განსახლება.</a:t>
            </a:r>
          </a:p>
          <a:p>
            <a:pPr algn="just"/>
            <a:r>
              <a:rPr lang="ka-GE" sz="2000" b="1" dirty="0" smtClean="0">
                <a:latin typeface="Sylfaen" panose="010A0502050306030303" pitchFamily="18" charset="0"/>
              </a:rPr>
              <a:t>დაგეგმილი </a:t>
            </a:r>
            <a:r>
              <a:rPr lang="ka-GE" sz="2000" b="1" dirty="0">
                <a:latin typeface="Sylfaen" panose="010A0502050306030303" pitchFamily="18" charset="0"/>
              </a:rPr>
              <a:t>საქმიანობის მშენებლობის ეტაპზე დასაქმებული იქნება დაახლოებით 40 </a:t>
            </a:r>
            <a:r>
              <a:rPr lang="ka-GE" sz="2000" b="1" dirty="0" smtClean="0">
                <a:latin typeface="Sylfaen" panose="010A0502050306030303" pitchFamily="18" charset="0"/>
              </a:rPr>
              <a:t>ადამიანი, </a:t>
            </a:r>
            <a:r>
              <a:rPr lang="ka-GE" sz="2000" b="1" dirty="0">
                <a:latin typeface="Sylfaen" panose="010A0502050306030303" pitchFamily="18" charset="0"/>
              </a:rPr>
              <a:t>რაც </a:t>
            </a:r>
            <a:r>
              <a:rPr lang="ka-GE" sz="2000" b="1" dirty="0" smtClean="0">
                <a:latin typeface="Sylfaen" panose="010A0502050306030303" pitchFamily="18" charset="0"/>
              </a:rPr>
              <a:t>ადგილობრივი </a:t>
            </a:r>
            <a:r>
              <a:rPr lang="ka-GE" sz="2000" b="1" dirty="0">
                <a:latin typeface="Sylfaen" panose="010A0502050306030303" pitchFamily="18" charset="0"/>
              </a:rPr>
              <a:t>მოსახლეობის სოციალურ-ეკონომიკური მდგომარეობის შესამჩნევ გაუმჯობესებას ვერ გამოიწვევს. შესაბამისად </a:t>
            </a:r>
            <a:r>
              <a:rPr lang="ka-GE" sz="2000" b="1" dirty="0" smtClean="0">
                <a:latin typeface="Sylfaen" panose="010A0502050306030303" pitchFamily="18" charset="0"/>
              </a:rPr>
              <a:t>ზემოქმედება </a:t>
            </a:r>
            <a:r>
              <a:rPr lang="ka-GE" sz="2000" b="1" dirty="0">
                <a:latin typeface="Sylfaen" panose="010A0502050306030303" pitchFamily="18" charset="0"/>
              </a:rPr>
              <a:t>იქნება დადებითი, თუმცა უმნიშვნელო</a:t>
            </a:r>
            <a:r>
              <a:rPr lang="ka-GE" sz="2000" b="1" dirty="0" smtClean="0">
                <a:latin typeface="Sylfaen" panose="010A0502050306030303" pitchFamily="18" charset="0"/>
              </a:rPr>
              <a:t>.</a:t>
            </a:r>
            <a:endParaRPr lang="en-US" sz="2000" b="1" dirty="0">
              <a:latin typeface="Sylfaen" panose="010A0502050306030303" pitchFamily="18" charset="0"/>
            </a:endParaRPr>
          </a:p>
          <a:p>
            <a:pPr algn="just"/>
            <a:r>
              <a:rPr lang="ka-GE" sz="2000" b="1" dirty="0">
                <a:solidFill>
                  <a:srgbClr val="FF0000"/>
                </a:solidFill>
                <a:latin typeface="Sylfaen" panose="010A0502050306030303" pitchFamily="18" charset="0"/>
              </a:rPr>
              <a:t>საქართველოს მთავრობის №366 დადგენილების შესაბამისად ეგხ-ს დაცვის ზონები </a:t>
            </a:r>
            <a:r>
              <a:rPr lang="ka-GE" sz="2000" b="1" dirty="0" smtClean="0">
                <a:solidFill>
                  <a:srgbClr val="FF0000"/>
                </a:solidFill>
                <a:latin typeface="Sylfaen" panose="010A0502050306030303" pitchFamily="18" charset="0"/>
              </a:rPr>
              <a:t>განაპირა სადენებიდან შეადგენს</a:t>
            </a:r>
            <a:r>
              <a:rPr lang="ka-GE" sz="2000" b="1" dirty="0">
                <a:solidFill>
                  <a:srgbClr val="FF0000"/>
                </a:solidFill>
                <a:latin typeface="Sylfaen" panose="010A0502050306030303" pitchFamily="18" charset="0"/>
              </a:rPr>
              <a:t>: ა</a:t>
            </a:r>
            <a:r>
              <a:rPr lang="ka-GE" sz="2000" b="1" dirty="0" smtClean="0">
                <a:solidFill>
                  <a:srgbClr val="FF0000"/>
                </a:solidFill>
                <a:latin typeface="Sylfaen" panose="010A0502050306030303" pitchFamily="18" charset="0"/>
              </a:rPr>
              <a:t>) 330</a:t>
            </a:r>
            <a:r>
              <a:rPr lang="ka-GE" sz="2000" b="1" dirty="0">
                <a:solidFill>
                  <a:srgbClr val="FF0000"/>
                </a:solidFill>
                <a:latin typeface="Sylfaen" panose="010A0502050306030303" pitchFamily="18" charset="0"/>
              </a:rPr>
              <a:t>, 400, 500 კვ - 30 </a:t>
            </a:r>
            <a:r>
              <a:rPr lang="ka-GE" sz="2000" b="1" dirty="0" smtClean="0">
                <a:solidFill>
                  <a:srgbClr val="FF0000"/>
                </a:solidFill>
                <a:latin typeface="Sylfaen" panose="010A0502050306030303" pitchFamily="18" charset="0"/>
              </a:rPr>
              <a:t>მეტრი; ბ</a:t>
            </a:r>
            <a:r>
              <a:rPr lang="ka-GE" sz="2000" b="1" dirty="0">
                <a:solidFill>
                  <a:srgbClr val="FF0000"/>
                </a:solidFill>
                <a:latin typeface="Sylfaen" panose="010A0502050306030303" pitchFamily="18" charset="0"/>
              </a:rPr>
              <a:t>) 150, 220 კვ - 25 მეტრი; </a:t>
            </a:r>
            <a:r>
              <a:rPr lang="ka-GE" sz="2000" b="1" dirty="0" smtClean="0">
                <a:solidFill>
                  <a:srgbClr val="FF0000"/>
                </a:solidFill>
                <a:latin typeface="Sylfaen" panose="010A0502050306030303" pitchFamily="18" charset="0"/>
              </a:rPr>
              <a:t>გ</a:t>
            </a:r>
            <a:r>
              <a:rPr lang="ka-GE" sz="2000" b="1" dirty="0">
                <a:solidFill>
                  <a:srgbClr val="FF0000"/>
                </a:solidFill>
                <a:latin typeface="Sylfaen" panose="010A0502050306030303" pitchFamily="18" charset="0"/>
              </a:rPr>
              <a:t>) 110 კვ - 20 მეტრი; </a:t>
            </a:r>
            <a:r>
              <a:rPr lang="ka-GE" sz="2000" b="1" dirty="0" smtClean="0">
                <a:solidFill>
                  <a:srgbClr val="FF0000"/>
                </a:solidFill>
                <a:latin typeface="Sylfaen" panose="010A0502050306030303" pitchFamily="18" charset="0"/>
              </a:rPr>
              <a:t>დ</a:t>
            </a:r>
            <a:r>
              <a:rPr lang="ka-GE" sz="2000" b="1" dirty="0">
                <a:solidFill>
                  <a:srgbClr val="FF0000"/>
                </a:solidFill>
                <a:latin typeface="Sylfaen" panose="010A0502050306030303" pitchFamily="18" charset="0"/>
              </a:rPr>
              <a:t>) 35 კვ - 15 </a:t>
            </a:r>
            <a:r>
              <a:rPr lang="ka-GE" sz="2000" b="1" dirty="0" smtClean="0">
                <a:solidFill>
                  <a:srgbClr val="FF0000"/>
                </a:solidFill>
                <a:latin typeface="Sylfaen" panose="010A0502050306030303" pitchFamily="18" charset="0"/>
              </a:rPr>
              <a:t>მეტრი; შესაბამისად მოსახლეობაზე ზემოქმედება მოსალოდნელი არ არის.</a:t>
            </a:r>
            <a:endParaRPr lang="en-US" sz="2000" b="1" dirty="0">
              <a:solidFill>
                <a:srgbClr val="FF0000"/>
              </a:solidFill>
              <a:latin typeface="Sylfaen" panose="010A0502050306030303" pitchFamily="18" charset="0"/>
            </a:endParaRPr>
          </a:p>
          <a:p>
            <a:pPr algn="just">
              <a:buNone/>
            </a:pPr>
            <a:endPar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endParaRPr>
          </a:p>
        </p:txBody>
      </p:sp>
    </p:spTree>
    <p:extLst>
      <p:ext uri="{BB962C8B-B14F-4D97-AF65-F5344CB8AC3E}">
        <p14:creationId xmlns:p14="http://schemas.microsoft.com/office/powerpoint/2010/main" val="14612378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0"/>
            <a:ext cx="9144000" cy="6858000"/>
          </a:xfrm>
        </p:spPr>
        <p:txBody>
          <a:bodyPr>
            <a:normAutofit fontScale="47500" lnSpcReduction="20000"/>
          </a:bodyPr>
          <a:lstStyle/>
          <a:p>
            <a:pPr algn="ctr">
              <a:buNone/>
            </a:pPr>
            <a:r>
              <a:rPr lang="ka-GE" sz="3800" b="1" dirty="0" smtClean="0">
                <a:latin typeface="Sylfaen" panose="010A0502050306030303" pitchFamily="18" charset="0"/>
              </a:rPr>
              <a:t>კუმულაციური ზემოქმედების შეფასება</a:t>
            </a:r>
          </a:p>
          <a:p>
            <a:pPr marL="342900" marR="2540" indent="-342900" algn="just">
              <a:lnSpc>
                <a:spcPct val="120000"/>
              </a:lnSpc>
              <a:spcBef>
                <a:spcPts val="600"/>
              </a:spcBef>
              <a:spcAft>
                <a:spcPts val="600"/>
              </a:spcAft>
            </a:pPr>
            <a:r>
              <a:rPr lang="ka-GE" sz="3800" b="1" dirty="0">
                <a:latin typeface="Sylfaen" panose="010A0502050306030303" pitchFamily="18" charset="0"/>
              </a:rPr>
              <a:t>საპროექტო ეგხ-ს </a:t>
            </a:r>
            <a:r>
              <a:rPr lang="ka-GE" sz="3800" b="1" dirty="0" smtClean="0">
                <a:latin typeface="Sylfaen" panose="010A0502050306030303" pitchFamily="18" charset="0"/>
              </a:rPr>
              <a:t>ექსპლუატაციისას ელექტრული </a:t>
            </a:r>
            <a:r>
              <a:rPr lang="ka-GE" sz="3800" b="1" dirty="0">
                <a:latin typeface="Sylfaen" panose="010A0502050306030303" pitchFamily="18" charset="0"/>
              </a:rPr>
              <a:t>ველების გავრცელების თვალსაზრისით მნიშვნელოვანი ზეგავლენა არ ექნება. </a:t>
            </a:r>
            <a:r>
              <a:rPr lang="ka-GE" sz="3800" b="1" dirty="0" smtClean="0">
                <a:latin typeface="Sylfaen" panose="010A0502050306030303" pitchFamily="18" charset="0"/>
              </a:rPr>
              <a:t>ვინაიდან საცხოვრებელი </a:t>
            </a:r>
            <a:r>
              <a:rPr lang="ka-GE" sz="3800" b="1" dirty="0">
                <a:latin typeface="Sylfaen" panose="010A0502050306030303" pitchFamily="18" charset="0"/>
              </a:rPr>
              <a:t>სახლების დაშორების მანძილი </a:t>
            </a:r>
            <a:r>
              <a:rPr lang="ka-GE" sz="3800" b="1" dirty="0" smtClean="0">
                <a:latin typeface="Sylfaen" panose="010A0502050306030303" pitchFamily="18" charset="0"/>
              </a:rPr>
              <a:t>25-30 </a:t>
            </a:r>
            <a:r>
              <a:rPr lang="ka-GE" sz="3800" b="1" dirty="0">
                <a:latin typeface="Sylfaen" panose="010A0502050306030303" pitchFamily="18" charset="0"/>
              </a:rPr>
              <a:t>მ-ს აღემატება. ამ მხრივ გაცილებით საყურადღებოა მომიჯნავედ არსებული 500 კვ ძაბვის ეგხ. </a:t>
            </a:r>
            <a:r>
              <a:rPr lang="ka-GE" sz="3800" b="1" dirty="0" smtClean="0">
                <a:latin typeface="Sylfaen" panose="010A0502050306030303" pitchFamily="18" charset="0"/>
              </a:rPr>
              <a:t>სადაც ზემოქმედების </a:t>
            </a:r>
            <a:r>
              <a:rPr lang="ka-GE" sz="3800" b="1" dirty="0">
                <a:latin typeface="Sylfaen" panose="010A0502050306030303" pitchFamily="18" charset="0"/>
              </a:rPr>
              <a:t>ხასიათი მცირედით </a:t>
            </a:r>
            <a:r>
              <a:rPr lang="ka-GE" sz="3800" b="1" dirty="0" smtClean="0">
                <a:latin typeface="Sylfaen" panose="010A0502050306030303" pitchFamily="18" charset="0"/>
              </a:rPr>
              <a:t>გაიზრდება, თუმცა მოსახლეობაზე ზემოქმედება არ იქნება მათი დაშორების გამო. </a:t>
            </a:r>
            <a:r>
              <a:rPr lang="ka-GE" sz="3800" b="1" dirty="0" smtClean="0">
                <a:solidFill>
                  <a:srgbClr val="FF0000"/>
                </a:solidFill>
                <a:latin typeface="Sylfaen" panose="010A0502050306030303" pitchFamily="18" charset="0"/>
              </a:rPr>
              <a:t>აღნიშნული მონკვეთი არ წარმოადგენს შპს კავკასენერგოს სამშენებლო დერეფანს.</a:t>
            </a:r>
          </a:p>
          <a:p>
            <a:pPr algn="just">
              <a:lnSpc>
                <a:spcPct val="120000"/>
              </a:lnSpc>
            </a:pPr>
            <a:r>
              <a:rPr lang="ka-GE" sz="3800" b="1" dirty="0">
                <a:latin typeface="Sylfaen" panose="010A0502050306030303" pitchFamily="18" charset="0"/>
              </a:rPr>
              <a:t>საპროექტო ელექტროგადამცემი ხაზის ძირითადი კუმულაციური უარყოფითი ზემოქმედება შესაძლოა იყოს ფრინველებზე ზემოქმედების კუთხით (გაიზრდება ფრინველთა დაზიანების ან დაღუპვის რისკები). შეიძლება ითქვას, რომ ელექტროშოკის მხრივ როგორც საპროექტო, ისე არსებული 500 კვ ძაბვის ეგხ-ები გაცილებით უსაფრთხოა. მათი როლი კუმულაციური ზემოქმედების მხრივ იქნება უმნიშვნელო</a:t>
            </a:r>
            <a:r>
              <a:rPr lang="ka-GE" sz="3800" b="1" dirty="0" smtClean="0">
                <a:latin typeface="Sylfaen" panose="010A0502050306030303" pitchFamily="18" charset="0"/>
              </a:rPr>
              <a:t>.</a:t>
            </a:r>
          </a:p>
          <a:p>
            <a:pPr algn="just">
              <a:lnSpc>
                <a:spcPct val="120000"/>
              </a:lnSpc>
            </a:pPr>
            <a:r>
              <a:rPr lang="ka-GE" sz="3800" b="1" dirty="0" smtClean="0">
                <a:latin typeface="Sylfaen" panose="010A0502050306030303" pitchFamily="18" charset="0"/>
              </a:rPr>
              <a:t>საპროექტო ეგხ-ს </a:t>
            </a:r>
            <a:r>
              <a:rPr lang="ka-GE" sz="3800" b="1" dirty="0">
                <a:latin typeface="Sylfaen" panose="010A0502050306030303" pitchFamily="18" charset="0"/>
              </a:rPr>
              <a:t>დერეფანში </a:t>
            </a:r>
            <a:r>
              <a:rPr lang="ka-GE" sz="3800" b="1" dirty="0" smtClean="0">
                <a:latin typeface="Sylfaen" panose="010A0502050306030303" pitchFamily="18" charset="0"/>
              </a:rPr>
              <a:t>გავრცელებული ცხოველთა სახეობებზე კუმულაციური ზემოქმედება არ არის  მოსალოდნელი რადგან დერეფანი </a:t>
            </a:r>
            <a:r>
              <a:rPr lang="ka-GE" sz="3800" b="1" dirty="0">
                <a:latin typeface="Sylfaen" panose="010A0502050306030303" pitchFamily="18" charset="0"/>
              </a:rPr>
              <a:t>მეტწილად ანთროპოგენური დატვირთვით გამორჩეულ ტერიტორიებზე გადის და ამ სახეობების პროექტის უშუალო გავლენის არეალში მოხვედრის ალბათობა ძალზედ დაბალია</a:t>
            </a:r>
            <a:r>
              <a:rPr lang="ka-GE" sz="3800" b="1" dirty="0" smtClean="0">
                <a:latin typeface="Sylfaen" panose="010A0502050306030303" pitchFamily="18" charset="0"/>
              </a:rPr>
              <a:t>.</a:t>
            </a:r>
          </a:p>
          <a:p>
            <a:pPr algn="just">
              <a:lnSpc>
                <a:spcPct val="120000"/>
              </a:lnSpc>
            </a:pPr>
            <a:r>
              <a:rPr lang="ka-GE" sz="3800" b="1" dirty="0" smtClean="0">
                <a:solidFill>
                  <a:srgbClr val="FF0000"/>
                </a:solidFill>
                <a:latin typeface="Sylfaen" panose="010A0502050306030303" pitchFamily="18" charset="0"/>
              </a:rPr>
              <a:t>ჰესის ქვესადგურიდან კაშხლის ქვესადგურამდე მონაკვეთზე საპროექტო ეგხ იქნება საკაბელო ტიპის, შესაბამისად ამ მონაკვეთზე რაიმე სახის კუმულაციური ზემოქმედება მოსახლეობაზე და გარემოზე მისი ექსპლუატაციის პროცესში მოსალოდნელი არ არის</a:t>
            </a:r>
            <a:r>
              <a:rPr lang="ka-GE" sz="3800" dirty="0" smtClean="0">
                <a:solidFill>
                  <a:srgbClr val="FF0000"/>
                </a:solidFill>
                <a:latin typeface="Sylfaen" panose="010A0502050306030303" pitchFamily="18" charset="0"/>
              </a:rPr>
              <a:t>.</a:t>
            </a:r>
            <a:endParaRPr lang="en-US" sz="3800" dirty="0">
              <a:solidFill>
                <a:srgbClr val="FF0000"/>
              </a:solidFill>
              <a:latin typeface="Sylfaen" panose="010A0502050306030303" pitchFamily="18" charset="0"/>
            </a:endParaRPr>
          </a:p>
          <a:p>
            <a:pPr marL="342900" marR="2540" indent="-342900" algn="just">
              <a:lnSpc>
                <a:spcPct val="115000"/>
              </a:lnSpc>
              <a:spcBef>
                <a:spcPts val="600"/>
              </a:spcBef>
              <a:spcAft>
                <a:spcPts val="600"/>
              </a:spcAft>
            </a:pPr>
            <a:endParaRPr lang="en-US" sz="2000" dirty="0">
              <a:latin typeface="Sylfaen" panose="010A0502050306030303" pitchFamily="18" charset="0"/>
            </a:endParaRPr>
          </a:p>
          <a:p>
            <a:pPr marL="342900" marR="2540" indent="-342900" algn="just">
              <a:lnSpc>
                <a:spcPct val="115000"/>
              </a:lnSpc>
              <a:spcBef>
                <a:spcPts val="600"/>
              </a:spcBef>
              <a:spcAft>
                <a:spcPts val="600"/>
              </a:spcAft>
            </a:pPr>
            <a:endParaRPr lang="ka-GE" sz="2000" b="1" dirty="0" smtClean="0">
              <a:solidFill>
                <a:srgbClr val="000000"/>
              </a:solidFill>
              <a:latin typeface="Sylfaen" panose="010A0502050306030303" pitchFamily="18" charset="0"/>
              <a:ea typeface="Sylfaen" panose="010A0502050306030303" pitchFamily="18" charset="0"/>
              <a:cs typeface="Sylfaen" panose="010A0502050306030303" pitchFamily="18" charset="0"/>
            </a:endParaRPr>
          </a:p>
        </p:txBody>
      </p:sp>
    </p:spTree>
    <p:extLst>
      <p:ext uri="{BB962C8B-B14F-4D97-AF65-F5344CB8AC3E}">
        <p14:creationId xmlns:p14="http://schemas.microsoft.com/office/powerpoint/2010/main" val="27429959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0"/>
            <a:ext cx="9144000" cy="6858000"/>
          </a:xfrm>
        </p:spPr>
        <p:txBody>
          <a:bodyPr/>
          <a:lstStyle/>
          <a:p>
            <a:pPr marL="109728" indent="0" algn="ctr">
              <a:buNone/>
            </a:pPr>
            <a:endParaRPr lang="ka-GE" b="1" dirty="0" smtClean="0">
              <a:latin typeface="Sylfaen" panose="010A0502050306030303" pitchFamily="18" charset="0"/>
            </a:endParaRPr>
          </a:p>
          <a:p>
            <a:pPr marL="109728" indent="0" algn="ctr">
              <a:buNone/>
            </a:pPr>
            <a:endParaRPr lang="ka-GE" b="1" dirty="0">
              <a:latin typeface="Sylfaen" panose="010A0502050306030303" pitchFamily="18" charset="0"/>
            </a:endParaRPr>
          </a:p>
          <a:p>
            <a:pPr marL="109728" indent="0" algn="ctr">
              <a:buNone/>
            </a:pPr>
            <a:endParaRPr lang="ka-GE" b="1" dirty="0" smtClean="0">
              <a:latin typeface="Sylfaen" panose="010A0502050306030303" pitchFamily="18" charset="0"/>
            </a:endParaRPr>
          </a:p>
          <a:p>
            <a:pPr marL="109728" indent="0" algn="ctr">
              <a:buNone/>
            </a:pPr>
            <a:endParaRPr lang="ka-GE" b="1" dirty="0">
              <a:latin typeface="Sylfaen" panose="010A0502050306030303" pitchFamily="18" charset="0"/>
            </a:endParaRPr>
          </a:p>
          <a:p>
            <a:pPr marL="109728" indent="0" algn="ctr">
              <a:buNone/>
            </a:pPr>
            <a:endParaRPr lang="ka-GE" b="1" dirty="0" smtClean="0">
              <a:latin typeface="Sylfaen" panose="010A0502050306030303" pitchFamily="18" charset="0"/>
            </a:endParaRPr>
          </a:p>
          <a:p>
            <a:pPr marL="109728" indent="0" algn="ctr">
              <a:buNone/>
            </a:pPr>
            <a:r>
              <a:rPr lang="ka-GE" b="1" dirty="0" smtClean="0">
                <a:latin typeface="Sylfaen" panose="010A0502050306030303" pitchFamily="18" charset="0"/>
              </a:rPr>
              <a:t>გმადლობთ </a:t>
            </a:r>
            <a:r>
              <a:rPr lang="ka-GE" b="1" dirty="0">
                <a:latin typeface="Sylfaen" panose="010A0502050306030303" pitchFamily="18" charset="0"/>
              </a:rPr>
              <a:t>ყურადღებისთვის!</a:t>
            </a:r>
            <a:endParaRPr lang="en-US" dirty="0">
              <a:latin typeface="Sylfaen" panose="010A0502050306030303" pitchFamily="18" charset="0"/>
            </a:endParaRPr>
          </a:p>
        </p:txBody>
      </p:sp>
    </p:spTree>
    <p:extLst>
      <p:ext uri="{BB962C8B-B14F-4D97-AF65-F5344CB8AC3E}">
        <p14:creationId xmlns:p14="http://schemas.microsoft.com/office/powerpoint/2010/main" val="14032014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0" algn="just"/>
            <a:endParaRPr lang="ka-GE" dirty="0" smtClean="0">
              <a:latin typeface="Sylfaen" panose="010A0502050306030303" pitchFamily="18" charset="0"/>
            </a:endParaRPr>
          </a:p>
          <a:p>
            <a:pPr algn="just"/>
            <a:r>
              <a:rPr lang="ka-GE" sz="2000" b="1" dirty="0" smtClean="0">
                <a:latin typeface="Sylfaen" panose="010A0502050306030303" pitchFamily="18" charset="0"/>
              </a:rPr>
              <a:t>საპროექტო </a:t>
            </a:r>
            <a:r>
              <a:rPr lang="ka-GE" sz="2000" b="1" dirty="0">
                <a:latin typeface="Sylfaen" panose="010A0502050306030303" pitchFamily="18" charset="0"/>
              </a:rPr>
              <a:t>ეგხ-ს ტრასის სიგრძე ქვესადგური ხუდონიდან ნენსკრა ჰესის კაშხლის ქვესადგურამდე დაახლოებით შეადგენს 29,5 კმ-ს</a:t>
            </a:r>
            <a:r>
              <a:rPr lang="ka-GE" sz="2000" b="1" dirty="0" smtClean="0">
                <a:latin typeface="Sylfaen" panose="010A0502050306030303" pitchFamily="18" charset="0"/>
              </a:rPr>
              <a:t>.</a:t>
            </a:r>
          </a:p>
          <a:p>
            <a:pPr algn="just"/>
            <a:r>
              <a:rPr lang="ka-GE" sz="2000" b="1" dirty="0" smtClean="0">
                <a:latin typeface="Sylfaen" panose="010A0502050306030303" pitchFamily="18" charset="0"/>
              </a:rPr>
              <a:t>საპროექტო ეგხ-ს სამშენებლო სამუშაოები გაგრძელდება.</a:t>
            </a:r>
          </a:p>
          <a:p>
            <a:pPr algn="just"/>
            <a:r>
              <a:rPr lang="ka-GE" sz="2000" b="1" dirty="0" smtClean="0">
                <a:latin typeface="Sylfaen" panose="010A0502050306030303" pitchFamily="18" charset="0"/>
              </a:rPr>
              <a:t>არსებული და საპროექტო ქვესადგურების და 35 კვ. ეგხ-ს საყრდენების  დასკავშირებლად განხორციელდება მცირე მანძილებზე მიწისქვეშა საკაბელო ეგხ-ს გაყვანა.</a:t>
            </a:r>
          </a:p>
          <a:p>
            <a:pPr lvl="0" algn="just"/>
            <a:r>
              <a:rPr lang="ka-GE" sz="2000" b="1" dirty="0">
                <a:latin typeface="Sylfaen" panose="010A0502050306030303" pitchFamily="18" charset="0"/>
              </a:rPr>
              <a:t>შპს „ავსტრიან ჯორჯიან დეველოპმენტი”-ს და შპს „კავკასენერგო“-ს მიერ </a:t>
            </a:r>
            <a:br>
              <a:rPr lang="ka-GE" sz="2000" b="1" dirty="0">
                <a:latin typeface="Sylfaen" panose="010A0502050306030303" pitchFamily="18" charset="0"/>
              </a:rPr>
            </a:br>
            <a:r>
              <a:rPr lang="ka-GE" sz="2000" b="1" dirty="0" smtClean="0">
                <a:latin typeface="Sylfaen" panose="010A0502050306030303" pitchFamily="18" charset="0"/>
              </a:rPr>
              <a:t>შეთანხმებით </a:t>
            </a:r>
            <a:r>
              <a:rPr lang="ka-GE" sz="2000" b="1" dirty="0">
                <a:latin typeface="Sylfaen" panose="010A0502050306030303" pitchFamily="18" charset="0"/>
              </a:rPr>
              <a:t>გადაწყდა, რომ ქ/ს „საგერგილადან“ საპროექტო </a:t>
            </a:r>
            <a:r>
              <a:rPr lang="ka-GE" sz="2000" b="1" dirty="0" smtClean="0">
                <a:latin typeface="Sylfaen" panose="010A0502050306030303" pitchFamily="18" charset="0"/>
              </a:rPr>
              <a:t>ნენსკრა </a:t>
            </a:r>
            <a:r>
              <a:rPr lang="ka-GE" sz="2000" b="1" dirty="0">
                <a:latin typeface="Sylfaen" panose="010A0502050306030303" pitchFamily="18" charset="0"/>
              </a:rPr>
              <a:t>ჰესის </a:t>
            </a:r>
            <a:r>
              <a:rPr lang="ka-GE" sz="2000" b="1" dirty="0" smtClean="0">
                <a:latin typeface="Sylfaen" panose="010A0502050306030303" pitchFamily="18" charset="0"/>
              </a:rPr>
              <a:t>შენობასთან </a:t>
            </a:r>
            <a:r>
              <a:rPr lang="ka-GE" sz="2000" b="1" dirty="0">
                <a:latin typeface="Sylfaen" panose="010A0502050306030303" pitchFamily="18" charset="0"/>
              </a:rPr>
              <a:t>110/35/15 კვ. </a:t>
            </a:r>
            <a:r>
              <a:rPr lang="ka-GE" sz="2000" b="1" dirty="0" smtClean="0">
                <a:latin typeface="Sylfaen" panose="010A0502050306030303" pitchFamily="18" charset="0"/>
              </a:rPr>
              <a:t>დაგეგმილ ქვესადგურის ტეროტორიამდე საჰაერო </a:t>
            </a:r>
            <a:r>
              <a:rPr lang="ka-GE" sz="2000" b="1" dirty="0">
                <a:latin typeface="Sylfaen" panose="010A0502050306030303" pitchFamily="18" charset="0"/>
              </a:rPr>
              <a:t>ეგხ-ს სამშენებლო სამუშაოების ნაწილს (N45 საყრდენიდან N59 საყრდენის ჩათვლით) განახორციელებს შპს „ავსტრიან ჯორჯიან დეველოპმენტი, ხოლო დანარჩენს (N59 საყრდენიდან 64 ჩათვლით) შპს „კავკასენერგო</a:t>
            </a:r>
            <a:r>
              <a:rPr lang="ka-GE" sz="2000" b="1" dirty="0" smtClean="0">
                <a:latin typeface="Sylfaen" panose="010A0502050306030303" pitchFamily="18" charset="0"/>
              </a:rPr>
              <a:t>“.</a:t>
            </a:r>
          </a:p>
          <a:p>
            <a:pPr lvl="0" algn="just"/>
            <a:r>
              <a:rPr lang="ka-GE" sz="2000" b="1" dirty="0" smtClean="0">
                <a:latin typeface="Sylfaen" panose="010A0502050306030303" pitchFamily="18" charset="0"/>
              </a:rPr>
              <a:t>პროექტის ფარგლებში დაგეგმილია 724 ლითონის და ხის საყრდენების მოწყობა;</a:t>
            </a:r>
          </a:p>
          <a:p>
            <a:pPr lvl="0" algn="just"/>
            <a:r>
              <a:rPr lang="ka-GE" sz="2000" b="1" dirty="0" smtClean="0">
                <a:latin typeface="Sylfaen" panose="010A0502050306030303" pitchFamily="18" charset="0"/>
              </a:rPr>
              <a:t>ეგხ-ს მშენებლობის ვადა შეადგენს დაახლოებით 12-18 თვეს;</a:t>
            </a:r>
          </a:p>
          <a:p>
            <a:pPr lvl="0" algn="just"/>
            <a:r>
              <a:rPr lang="ka-GE" sz="2000" b="1" dirty="0" smtClean="0">
                <a:latin typeface="Sylfaen" panose="010A0502050306030303" pitchFamily="18" charset="0"/>
              </a:rPr>
              <a:t>პროექტის ფარგლებში დასაქმებული იქნება დაახლოებით 40 ადამიანი;</a:t>
            </a:r>
          </a:p>
          <a:p>
            <a:pPr lvl="0" algn="just"/>
            <a:endParaRPr lang="en-US" sz="2000" b="1" dirty="0">
              <a:latin typeface="Sylfaen" panose="010A0502050306030303" pitchFamily="18" charset="0"/>
            </a:endParaRPr>
          </a:p>
          <a:p>
            <a:pPr algn="just"/>
            <a:endParaRPr lang="en-US" sz="2000" b="1" dirty="0">
              <a:latin typeface="Sylfaen" panose="010A0502050306030303" pitchFamily="18" charset="0"/>
            </a:endParaRPr>
          </a:p>
          <a:p>
            <a:pPr marL="109728" indent="0">
              <a:buNone/>
            </a:pPr>
            <a:endParaRPr lang="en-US" dirty="0">
              <a:latin typeface="Sylfaen" panose="010A0502050306030303" pitchFamily="18" charset="0"/>
            </a:endParaRPr>
          </a:p>
        </p:txBody>
      </p:sp>
    </p:spTree>
    <p:extLst>
      <p:ext uri="{BB962C8B-B14F-4D97-AF65-F5344CB8AC3E}">
        <p14:creationId xmlns:p14="http://schemas.microsoft.com/office/powerpoint/2010/main" val="3282132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384591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097" y="0"/>
            <a:ext cx="9173097" cy="6858000"/>
          </a:xfrm>
        </p:spPr>
      </p:pic>
    </p:spTree>
    <p:extLst>
      <p:ext uri="{BB962C8B-B14F-4D97-AF65-F5344CB8AC3E}">
        <p14:creationId xmlns:p14="http://schemas.microsoft.com/office/powerpoint/2010/main" val="19268639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 name="Picture 4" descr="C:\Users\Latsabidze\Desktop\qvesadgurebi\sagergila_1_0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p:spPr>
      </p:pic>
      <p:sp>
        <p:nvSpPr>
          <p:cNvPr id="6" name="TextBox 5"/>
          <p:cNvSpPr txBox="1"/>
          <p:nvPr/>
        </p:nvSpPr>
        <p:spPr>
          <a:xfrm>
            <a:off x="0" y="97715"/>
            <a:ext cx="4857750" cy="830997"/>
          </a:xfrm>
          <a:prstGeom prst="rect">
            <a:avLst/>
          </a:prstGeom>
          <a:noFill/>
        </p:spPr>
        <p:txBody>
          <a:bodyPr wrap="square" rtlCol="0">
            <a:spAutoFit/>
          </a:bodyPr>
          <a:lstStyle/>
          <a:p>
            <a:r>
              <a:rPr lang="ka-GE" sz="2400" b="1" dirty="0">
                <a:latin typeface="Sylfaen" panose="010A0502050306030303" pitchFamily="18" charset="0"/>
              </a:rPr>
              <a:t>35/6 კვ ძაბვის ქ/ს „საგერგილა“-ს </a:t>
            </a:r>
            <a:r>
              <a:rPr lang="ka-GE" sz="2400" b="1" dirty="0" smtClean="0">
                <a:latin typeface="Sylfaen" panose="010A0502050306030303" pitchFamily="18" charset="0"/>
              </a:rPr>
              <a:t>რეკონსტრუქცია</a:t>
            </a:r>
            <a:endParaRPr lang="en-US" sz="2400" b="1" dirty="0">
              <a:latin typeface="Sylfaen" panose="010A0502050306030303" pitchFamily="18" charset="0"/>
            </a:endParaRPr>
          </a:p>
        </p:txBody>
      </p:sp>
    </p:spTree>
    <p:extLst>
      <p:ext uri="{BB962C8B-B14F-4D97-AF65-F5344CB8AC3E}">
        <p14:creationId xmlns:p14="http://schemas.microsoft.com/office/powerpoint/2010/main" val="2393886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76" y="0"/>
            <a:ext cx="9151475" cy="6858000"/>
          </a:xfrm>
        </p:spPr>
      </p:pic>
    </p:spTree>
    <p:extLst>
      <p:ext uri="{BB962C8B-B14F-4D97-AF65-F5344CB8AC3E}">
        <p14:creationId xmlns:p14="http://schemas.microsoft.com/office/powerpoint/2010/main" val="145739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204152" y="-61912"/>
            <a:ext cx="9552305" cy="6981825"/>
          </a:xfrm>
          <a:prstGeom prst="rect">
            <a:avLst/>
          </a:prstGeom>
        </p:spPr>
      </p:pic>
    </p:spTree>
    <p:extLst>
      <p:ext uri="{BB962C8B-B14F-4D97-AF65-F5344CB8AC3E}">
        <p14:creationId xmlns:p14="http://schemas.microsoft.com/office/powerpoint/2010/main" val="144710106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2371</TotalTime>
  <Words>2261</Words>
  <Application>Microsoft Office PowerPoint</Application>
  <PresentationFormat>On-screen Show (4:3)</PresentationFormat>
  <Paragraphs>187</Paragraphs>
  <Slides>38</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Calibri</vt:lpstr>
      <vt:lpstr>Lucida Sans Unicode</vt:lpstr>
      <vt:lpstr>Sylfaen</vt:lpstr>
      <vt:lpstr>Symbol</vt:lpstr>
      <vt:lpstr>Times New Roman</vt:lpstr>
      <vt:lpstr>Verdana</vt:lpstr>
      <vt:lpstr>Wingdings 2</vt:lpstr>
      <vt:lpstr>Wingdings 3</vt:lpstr>
      <vt:lpstr>Concourse</vt:lpstr>
      <vt:lpstr>  მშენებარე ჰიდროელექტროსადგური „ნენსკრა“-ს სამშენებლო სამუშაოების საწარმოებლად, დროებითი ელექტროენერგიით მომარაგების პროექტის  გარემოზე ზემოქმედების შეფასების ანგარიში   </vt:lpstr>
      <vt:lpstr>საქართველოს კანონის “გარემოსდაცვითი შეფასების კოდექსი” პროცედურები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გარემოზე შესაძლო ზემოქმედება</vt:lpstr>
      <vt:lpstr>PowerPoint Presentation</vt:lpstr>
      <vt:lpstr>ელექტრომაგნიტური გამოსხივება</vt:lpstr>
      <vt:lpstr>გეოლოგიურ გარემოზე ზემოქმედების შეფასება</vt:lpstr>
      <vt:lpstr>გრუნტის წყლის დაბინძურების რისკი</vt:lpstr>
      <vt:lpstr>ზედაპირული წყლების შესაძლო დაბინძურება</vt:lpstr>
      <vt:lpstr>შემარბილებელი ღონისძიებები</vt:lpstr>
      <vt:lpstr>ნიადაგის შესაძლო დაბინძურება</vt:lpstr>
      <vt:lpstr>ბიოლოგიურ გარემოზე ზემოქმედების შეფასება</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Lenovo</dc:creator>
  <cp:lastModifiedBy>zura</cp:lastModifiedBy>
  <cp:revision>227</cp:revision>
  <dcterms:created xsi:type="dcterms:W3CDTF">2019-02-11T08:48:52Z</dcterms:created>
  <dcterms:modified xsi:type="dcterms:W3CDTF">2020-03-30T09:50:47Z</dcterms:modified>
</cp:coreProperties>
</file>