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5" r:id="rId3"/>
    <p:sldId id="259" r:id="rId4"/>
    <p:sldId id="303" r:id="rId5"/>
    <p:sldId id="306" r:id="rId6"/>
    <p:sldId id="308" r:id="rId7"/>
    <p:sldId id="261" r:id="rId8"/>
    <p:sldId id="321" r:id="rId9"/>
    <p:sldId id="309" r:id="rId10"/>
    <p:sldId id="315" r:id="rId11"/>
    <p:sldId id="311" r:id="rId12"/>
    <p:sldId id="312" r:id="rId13"/>
    <p:sldId id="316" r:id="rId14"/>
    <p:sldId id="290" r:id="rId15"/>
    <p:sldId id="317" r:id="rId16"/>
    <p:sldId id="318" r:id="rId17"/>
    <p:sldId id="297" r:id="rId18"/>
    <p:sldId id="302" r:id="rId19"/>
    <p:sldId id="320" r:id="rId20"/>
    <p:sldId id="3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2"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261954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131554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36628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58466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2"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C87626-5226-4E71-BA33-E08B5BF2F92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16672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C87626-5226-4E71-BA33-E08B5BF2F926}"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22600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C87626-5226-4E71-BA33-E08B5BF2F926}"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60871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87626-5226-4E71-BA33-E08B5BF2F926}"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85776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87626-5226-4E71-BA33-E08B5BF2F926}"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164033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F1C87626-5226-4E71-BA33-E08B5BF2F926}"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275403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F1C87626-5226-4E71-BA33-E08B5BF2F926}"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43779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87626-5226-4E71-BA33-E08B5BF2F926}" type="datetimeFigureOut">
              <a:rPr lang="en-US" smtClean="0"/>
              <a:t>3/30/2020</a:t>
            </a:fld>
            <a:endParaRPr lang="en-US"/>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A8F0C-6B01-43E3-9A45-5682B82E64FE}" type="slidenum">
              <a:rPr lang="en-US" smtClean="0"/>
              <a:t>‹#›</a:t>
            </a:fld>
            <a:endParaRPr lang="en-US"/>
          </a:p>
        </p:txBody>
      </p:sp>
    </p:spTree>
    <p:extLst>
      <p:ext uri="{BB962C8B-B14F-4D97-AF65-F5344CB8AC3E}">
        <p14:creationId xmlns:p14="http://schemas.microsoft.com/office/powerpoint/2010/main" val="270058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7"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988291" y="1080655"/>
            <a:ext cx="9966036" cy="3814618"/>
          </a:xfrm>
        </p:spPr>
        <p:txBody>
          <a:bodyPr>
            <a:normAutofit fontScale="90000"/>
          </a:bodyPr>
          <a:lstStyle/>
          <a:p>
            <a:pPr>
              <a:lnSpc>
                <a:spcPct val="100000"/>
              </a:lnSpc>
              <a:spcBef>
                <a:spcPts val="0"/>
              </a:spcBef>
            </a:pPr>
            <a:r>
              <a:rPr lang="en-US" sz="2700" dirty="0"/>
              <a:t/>
            </a:r>
            <a:br>
              <a:rPr lang="en-US" sz="2700" dirty="0"/>
            </a:br>
            <a:r>
              <a:rPr lang="en-US" sz="2700" dirty="0"/>
              <a:t/>
            </a:r>
            <a:br>
              <a:rPr lang="en-US" sz="2700" dirty="0"/>
            </a:br>
            <a:r>
              <a:rPr lang="en-US" sz="2700" dirty="0"/>
              <a:t/>
            </a:r>
            <a:br>
              <a:rPr lang="en-US" sz="2700" dirty="0"/>
            </a:br>
            <a:r>
              <a:rPr lang="en-US" sz="2700" dirty="0"/>
              <a:t/>
            </a:r>
            <a:br>
              <a:rPr lang="en-US" sz="2700" dirty="0"/>
            </a:br>
            <a:r>
              <a:rPr lang="en-US" sz="2700" dirty="0"/>
              <a:t/>
            </a:r>
            <a:br>
              <a:rPr lang="en-US" sz="2700" dirty="0"/>
            </a:br>
            <a:r>
              <a:rPr lang="ka-GE" sz="2700" b="1" dirty="0">
                <a:solidFill>
                  <a:prstClr val="black"/>
                </a:solidFill>
              </a:rPr>
              <a:t/>
            </a:r>
            <a:br>
              <a:rPr lang="ka-GE" sz="2700" b="1" dirty="0">
                <a:solidFill>
                  <a:prstClr val="black"/>
                </a:solidFill>
              </a:rPr>
            </a:br>
            <a:r>
              <a:rPr lang="ka-GE" sz="2700" b="1" dirty="0">
                <a:solidFill>
                  <a:prstClr val="black"/>
                </a:solidFill>
              </a:rPr>
              <a:t/>
            </a:r>
            <a:br>
              <a:rPr lang="ka-GE" sz="2700" b="1" dirty="0">
                <a:solidFill>
                  <a:prstClr val="black"/>
                </a:solidFill>
              </a:rPr>
            </a:br>
            <a:r>
              <a:rPr lang="ka-GE" sz="2700" b="1" dirty="0">
                <a:solidFill>
                  <a:prstClr val="black"/>
                </a:solidFill>
              </a:rPr>
              <a:t/>
            </a:r>
            <a:br>
              <a:rPr lang="ka-GE" sz="2700" b="1" dirty="0">
                <a:solidFill>
                  <a:prstClr val="black"/>
                </a:solidFill>
              </a:rPr>
            </a:br>
            <a:r>
              <a:rPr lang="ka-GE" sz="2700" b="1" dirty="0">
                <a:solidFill>
                  <a:prstClr val="black"/>
                </a:solidFill>
                <a:latin typeface="+mn-lt"/>
              </a:rPr>
              <a:t/>
            </a:r>
            <a:br>
              <a:rPr lang="ka-GE" sz="2700" b="1" dirty="0">
                <a:solidFill>
                  <a:prstClr val="black"/>
                </a:solidFill>
                <a:latin typeface="+mn-lt"/>
              </a:rPr>
            </a:br>
            <a:r>
              <a:rPr lang="ka-GE" sz="2700" b="1" dirty="0">
                <a:solidFill>
                  <a:prstClr val="black"/>
                </a:solidFill>
                <a:latin typeface="+mn-lt"/>
              </a:rPr>
              <a:t>შპს „</a:t>
            </a:r>
            <a:r>
              <a:rPr lang="en-US" sz="2700" b="1" dirty="0">
                <a:solidFill>
                  <a:prstClr val="black"/>
                </a:solidFill>
                <a:latin typeface="Sylfaen" panose="010A0502050306030303" pitchFamily="18" charset="0"/>
              </a:rPr>
              <a:t>RMG Gold</a:t>
            </a:r>
            <a:r>
              <a:rPr lang="en-US" sz="2700" b="1" dirty="0">
                <a:solidFill>
                  <a:prstClr val="black"/>
                </a:solidFill>
                <a:latin typeface="+mn-lt"/>
              </a:rPr>
              <a:t>“</a:t>
            </a:r>
            <a:br>
              <a:rPr lang="en-US" sz="2700" b="1" dirty="0">
                <a:solidFill>
                  <a:prstClr val="black"/>
                </a:solidFill>
                <a:latin typeface="+mn-lt"/>
              </a:rPr>
            </a:br>
            <a:r>
              <a:rPr lang="ka-GE" sz="2700" b="1" dirty="0">
                <a:solidFill>
                  <a:prstClr val="black"/>
                </a:solidFill>
                <a:latin typeface="+mn-lt"/>
              </a:rPr>
              <a:t>წყლის ქიმიური გაწმენდა</a:t>
            </a:r>
            <a:br>
              <a:rPr lang="ka-GE" sz="2700" b="1" dirty="0">
                <a:solidFill>
                  <a:prstClr val="black"/>
                </a:solidFill>
                <a:latin typeface="+mn-lt"/>
              </a:rPr>
            </a:br>
            <a:r>
              <a:rPr lang="ka-GE" sz="2700" b="1" dirty="0">
                <a:solidFill>
                  <a:prstClr val="black"/>
                </a:solidFill>
                <a:latin typeface="+mn-lt"/>
              </a:rPr>
              <a:t/>
            </a:r>
            <a:br>
              <a:rPr lang="ka-GE" sz="2700" b="1" dirty="0">
                <a:solidFill>
                  <a:prstClr val="black"/>
                </a:solidFill>
                <a:latin typeface="+mn-lt"/>
              </a:rPr>
            </a:br>
            <a:r>
              <a:rPr lang="ka-GE" sz="2700" b="1" dirty="0">
                <a:solidFill>
                  <a:prstClr val="black"/>
                </a:solidFill>
                <a:latin typeface="+mn-lt"/>
              </a:rPr>
              <a:t/>
            </a:r>
            <a:br>
              <a:rPr lang="ka-GE" sz="2700" b="1" dirty="0">
                <a:solidFill>
                  <a:prstClr val="black"/>
                </a:solidFill>
                <a:latin typeface="+mn-lt"/>
              </a:rPr>
            </a:br>
            <a:r>
              <a:rPr lang="ka-GE" sz="2700" b="1" dirty="0">
                <a:solidFill>
                  <a:prstClr val="black"/>
                </a:solidFill>
                <a:latin typeface="+mn-lt"/>
              </a:rPr>
              <a:t>შპს „</a:t>
            </a:r>
            <a:r>
              <a:rPr lang="en-US" sz="2700" b="1" dirty="0">
                <a:solidFill>
                  <a:prstClr val="black"/>
                </a:solidFill>
                <a:latin typeface="Sylfaen" panose="010A0502050306030303" pitchFamily="18" charset="0"/>
              </a:rPr>
              <a:t>RMG Gold</a:t>
            </a:r>
            <a:r>
              <a:rPr lang="en-US" sz="2700" b="1" dirty="0">
                <a:solidFill>
                  <a:prstClr val="black"/>
                </a:solidFill>
                <a:latin typeface="+mn-lt"/>
              </a:rPr>
              <a:t>“-</a:t>
            </a:r>
            <a:r>
              <a:rPr lang="ka-GE" sz="2700" b="1" dirty="0">
                <a:solidFill>
                  <a:prstClr val="black"/>
                </a:solidFill>
                <a:latin typeface="+mn-lt"/>
              </a:rPr>
              <a:t>ის საყდრისის საბადოზე </a:t>
            </a:r>
            <a:br>
              <a:rPr lang="ka-GE" sz="2700" b="1" dirty="0">
                <a:solidFill>
                  <a:prstClr val="black"/>
                </a:solidFill>
                <a:latin typeface="+mn-lt"/>
              </a:rPr>
            </a:br>
            <a:r>
              <a:rPr lang="ka-GE" sz="2700" b="1" dirty="0">
                <a:solidFill>
                  <a:prstClr val="black"/>
                </a:solidFill>
                <a:latin typeface="+mn-lt"/>
              </a:rPr>
              <a:t>კარიერებიდან და ფუჭი ქანების სანაყაროებიდან დრენირებული დაბინძურებული წყლების გამწმენდი ნაგებობის</a:t>
            </a:r>
            <a:br>
              <a:rPr lang="ka-GE" sz="2700" b="1" dirty="0">
                <a:solidFill>
                  <a:prstClr val="black"/>
                </a:solidFill>
                <a:latin typeface="+mn-lt"/>
              </a:rPr>
            </a:br>
            <a:r>
              <a:rPr lang="ka-GE" sz="2700" b="1" dirty="0">
                <a:solidFill>
                  <a:prstClr val="black"/>
                </a:solidFill>
                <a:latin typeface="+mn-lt"/>
              </a:rPr>
              <a:t> მოწყობის და ექსპლუატაციის პროექტის </a:t>
            </a:r>
            <a:r>
              <a:rPr lang="ka-GE" sz="2700" b="1" dirty="0">
                <a:solidFill>
                  <a:prstClr val="black"/>
                </a:solidFill>
              </a:rPr>
              <a:t/>
            </a:r>
            <a:br>
              <a:rPr lang="ka-GE" sz="2700" b="1" dirty="0">
                <a:solidFill>
                  <a:prstClr val="black"/>
                </a:solidFill>
              </a:rPr>
            </a:br>
            <a:r>
              <a:rPr lang="en-US" sz="2700" b="1" dirty="0"/>
              <a:t/>
            </a:r>
            <a:br>
              <a:rPr lang="en-US" sz="2700" b="1" dirty="0"/>
            </a:br>
            <a:endParaRPr lang="en-US" sz="2700" dirty="0"/>
          </a:p>
        </p:txBody>
      </p:sp>
    </p:spTree>
    <p:extLst>
      <p:ext uri="{BB962C8B-B14F-4D97-AF65-F5344CB8AC3E}">
        <p14:creationId xmlns:p14="http://schemas.microsoft.com/office/powerpoint/2010/main" val="260572615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3020" y="160021"/>
            <a:ext cx="9357360" cy="403859"/>
          </a:xfrm>
        </p:spPr>
        <p:txBody>
          <a:bodyPr>
            <a:normAutofit/>
          </a:bodyPr>
          <a:lstStyle/>
          <a:p>
            <a:r>
              <a:rPr lang="ka-GE" sz="1800" b="1" dirty="0">
                <a:latin typeface="+mn-lt"/>
              </a:rPr>
              <a:t>გამწმენდი </a:t>
            </a:r>
            <a:r>
              <a:rPr lang="ka-GE" sz="1800" b="1" dirty="0" smtClean="0">
                <a:latin typeface="+mn-lt"/>
              </a:rPr>
              <a:t>ნაგებობის კონტეინერი და </a:t>
            </a:r>
            <a:r>
              <a:rPr lang="ka-GE" sz="1800" b="1" dirty="0">
                <a:latin typeface="+mn-lt"/>
              </a:rPr>
              <a:t>ფუნდამენტი</a:t>
            </a:r>
            <a:endParaRPr lang="en-US" sz="1800" b="1" dirty="0">
              <a:latin typeface="+mn-lt"/>
            </a:endParaRPr>
          </a:p>
        </p:txBody>
      </p:sp>
      <p:sp>
        <p:nvSpPr>
          <p:cNvPr id="3" name="Subtitle 2"/>
          <p:cNvSpPr>
            <a:spLocks noGrp="1"/>
          </p:cNvSpPr>
          <p:nvPr>
            <p:ph type="subTitle" idx="1"/>
          </p:nvPr>
        </p:nvSpPr>
        <p:spPr>
          <a:xfrm>
            <a:off x="1440180" y="670560"/>
            <a:ext cx="8941493" cy="4298604"/>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pic>
        <p:nvPicPr>
          <p:cNvPr id="4" name="Picture 3" descr="D:\EIA&amp;Scopping WWTP\for_gzsh_qim_gamwmendi\MDJ_WRDII_completo_page60_image52.jpg"/>
          <p:cNvPicPr/>
          <p:nvPr/>
        </p:nvPicPr>
        <p:blipFill>
          <a:blip r:embed="rId3">
            <a:extLst>
              <a:ext uri="{28A0092B-C50C-407E-A947-70E740481C1C}">
                <a14:useLocalDpi xmlns:a14="http://schemas.microsoft.com/office/drawing/2010/main" val="0"/>
              </a:ext>
            </a:extLst>
          </a:blip>
          <a:srcRect/>
          <a:stretch>
            <a:fillRect/>
          </a:stretch>
        </p:blipFill>
        <p:spPr bwMode="auto">
          <a:xfrm>
            <a:off x="1043940" y="670560"/>
            <a:ext cx="10073640" cy="5775960"/>
          </a:xfrm>
          <a:prstGeom prst="rect">
            <a:avLst/>
          </a:prstGeom>
          <a:noFill/>
          <a:ln>
            <a:noFill/>
          </a:ln>
        </p:spPr>
      </p:pic>
    </p:spTree>
    <p:extLst>
      <p:ext uri="{BB962C8B-B14F-4D97-AF65-F5344CB8AC3E}">
        <p14:creationId xmlns:p14="http://schemas.microsoft.com/office/powerpoint/2010/main" val="364060924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91441"/>
            <a:ext cx="8130540" cy="441959"/>
          </a:xfrm>
        </p:spPr>
        <p:txBody>
          <a:bodyPr>
            <a:normAutofit/>
          </a:bodyPr>
          <a:lstStyle/>
          <a:p>
            <a:r>
              <a:rPr lang="ka-GE" sz="1800" b="1" dirty="0" smtClean="0">
                <a:latin typeface="+mn-lt"/>
              </a:rPr>
              <a:t>წყლის </a:t>
            </a:r>
            <a:r>
              <a:rPr lang="ka-GE" sz="1800" b="1" dirty="0">
                <a:latin typeface="+mn-lt"/>
              </a:rPr>
              <a:t>გაწმენდის მეთოდოლოგია</a:t>
            </a:r>
            <a:endParaRPr lang="en-US" sz="1800" b="1" dirty="0">
              <a:latin typeface="+mn-lt"/>
            </a:endParaRPr>
          </a:p>
        </p:txBody>
      </p:sp>
      <p:sp>
        <p:nvSpPr>
          <p:cNvPr id="3" name="Subtitle 2"/>
          <p:cNvSpPr>
            <a:spLocks noGrp="1"/>
          </p:cNvSpPr>
          <p:nvPr>
            <p:ph type="subTitle" idx="1"/>
          </p:nvPr>
        </p:nvSpPr>
        <p:spPr>
          <a:xfrm>
            <a:off x="1097280" y="662940"/>
            <a:ext cx="8549640" cy="4914900"/>
          </a:xfrm>
        </p:spPr>
        <p:txBody>
          <a:bodyPr>
            <a:normAutofit fontScale="55000" lnSpcReduction="20000"/>
          </a:bodyPr>
          <a:lstStyle/>
          <a:p>
            <a:pPr algn="l">
              <a:lnSpc>
                <a:spcPct val="120000"/>
              </a:lnSpc>
              <a:spcBef>
                <a:spcPts val="600"/>
              </a:spcBef>
              <a:spcAft>
                <a:spcPts val="600"/>
              </a:spcAft>
            </a:pPr>
            <a:r>
              <a:rPr lang="ka-GE" sz="2100" b="1" i="1" dirty="0" smtClean="0">
                <a:latin typeface="Sylfaen" panose="010A0502050306030303" pitchFamily="18" charset="0"/>
              </a:rPr>
              <a:t>წყლის </a:t>
            </a:r>
            <a:r>
              <a:rPr lang="ka-GE" sz="2100" b="1" i="1" dirty="0">
                <a:latin typeface="Sylfaen" panose="010A0502050306030303" pitchFamily="18" charset="0"/>
              </a:rPr>
              <a:t>დამუშავების პროცესის </a:t>
            </a:r>
            <a:r>
              <a:rPr lang="ka-GE" sz="2100" b="1" i="1" dirty="0" smtClean="0">
                <a:latin typeface="Sylfaen" panose="010A0502050306030303" pitchFamily="18" charset="0"/>
              </a:rPr>
              <a:t>აღწერა</a:t>
            </a: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პროცესის პირველი სტადია მოიცავს pH სიდიდის გაზრდას კაუსტიკური სოდის გარკვეული დოზით დამატებით. სტატიკური შემრევი ახორციელებს წყლისა და კაუსტიკური ნაზავის ინტენსიურ შერევას. ამის შემდეგ იზომება pH სიდიდე. სიდიდის მუდმივად შენარჩუნების მიზნით კაუსტიკური სოდის დოზირება განისაზღვრება საკონტროლო სენსორის საშუალებით.</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მეორე სტადიაზე (წინასწარი დამუშვება) წყალი გადადის სარეაქციო ავზში, სადაც შეიძლება მოხდეს აერაცია ან/და უწყვეტი მორევა დაბალი სიჩქარის აგიტატორით (შემრევი). </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სარეაქციო ავზიდან (წინასწარი დამუშვება) წყალი უწყვეტად გადაედინება ორ ერთეულ, თითოეული 5 მ</a:t>
            </a:r>
            <a:r>
              <a:rPr lang="ka-GE" sz="2100" baseline="30000" dirty="0">
                <a:latin typeface="Sylfaen" panose="010A0502050306030303" pitchFamily="18" charset="0"/>
                <a:ea typeface="Calibri" panose="020F0502020204030204" pitchFamily="34" charset="0"/>
                <a:cs typeface="Times New Roman" panose="02020603050405020304" pitchFamily="18" charset="0"/>
              </a:rPr>
              <a:t>3</a:t>
            </a:r>
            <a:r>
              <a:rPr lang="ka-GE" sz="2100" dirty="0">
                <a:latin typeface="Sylfaen" panose="010A0502050306030303" pitchFamily="18" charset="0"/>
                <a:ea typeface="Calibri" panose="020F0502020204030204" pitchFamily="34" charset="0"/>
                <a:cs typeface="Times New Roman" panose="02020603050405020304" pitchFamily="18" charset="0"/>
              </a:rPr>
              <a:t> მოცულობის, მრგვალ სალექარ ავზში. </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დალექვის პროცესის შემდგომ ადგილი აქვს პირველადი მჟავის დამატებას გარკვეული დოზით. ამ დროს pH სიდიდე მცირედ დაბლდება. </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შემდგომ უკვე ადგილი აქვს ფილტრაციას კერამიკული UF მემბრანით ორ იდენტურ საფილტრ კამერაში. ამ დროს წყალს შორდება ყველა შეწონილი და კოლოიდური კომპონენტი. </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შემდეგ, როგორც კი წყალი დატოვებს ფილტრს იგი ნეიტრალდება pH 8.0 სიდიდემდე. გაფილტრული და განეიტრალებული წყალი გადადის 1 მ</a:t>
            </a:r>
            <a:r>
              <a:rPr lang="ka-GE" sz="2100" baseline="30000" dirty="0">
                <a:latin typeface="Sylfaen" panose="010A0502050306030303" pitchFamily="18" charset="0"/>
                <a:ea typeface="Calibri" panose="020F0502020204030204" pitchFamily="34" charset="0"/>
                <a:cs typeface="Times New Roman" panose="02020603050405020304" pitchFamily="18" charset="0"/>
              </a:rPr>
              <a:t>3</a:t>
            </a:r>
            <a:r>
              <a:rPr lang="ka-GE" sz="2100" dirty="0">
                <a:latin typeface="Sylfaen" panose="010A0502050306030303" pitchFamily="18" charset="0"/>
                <a:ea typeface="Calibri" panose="020F0502020204030204" pitchFamily="34" charset="0"/>
                <a:cs typeface="Times New Roman" panose="02020603050405020304" pitchFamily="18" charset="0"/>
              </a:rPr>
              <a:t> მოცულობის ბუფერულ ავზში, საიდანაც ხდება ფილტრის გარეცხვა (ე.წ. უკურეცხვა). როდესაც ბუფერული ავზი გაივსება დანარჩენი გაწმენდილი წყალი გადადის უკვე საბოლოო მიმღებში (მდინარეში).</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20000"/>
              </a:lnSpc>
              <a:spcBef>
                <a:spcPts val="600"/>
              </a:spcBef>
              <a:spcAft>
                <a:spcPts val="600"/>
              </a:spcAft>
              <a:buFont typeface="Wingdings" panose="05000000000000000000" pitchFamily="2" charset="2"/>
              <a:buChar char="Ø"/>
            </a:pPr>
            <a:r>
              <a:rPr lang="ka-GE" sz="2100" dirty="0">
                <a:latin typeface="Sylfaen" panose="010A0502050306030303" pitchFamily="18" charset="0"/>
                <a:ea typeface="Calibri" panose="020F0502020204030204" pitchFamily="34" charset="0"/>
                <a:cs typeface="Times New Roman" panose="02020603050405020304" pitchFamily="18" charset="0"/>
              </a:rPr>
              <a:t>ფილტრაციის რამდენიმე პროცესის დასრულების შემდეგ, როდესაც ფილტრი დაბინძურდება შლამით, ხდება ფილტრის ავტომატურად გარეცხვა (უკურეცხვა) გაფილტრული წყლის გამოყენებით. </a:t>
            </a:r>
            <a:endParaRPr lang="en-US" sz="2100" dirty="0">
              <a:latin typeface="Sylfaen" panose="010A0502050306030303" pitchFamily="18"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endParaRPr lang="ka-GE" sz="1400" dirty="0">
              <a:latin typeface="Sylfaen" panose="010A0502050306030303" pitchFamily="18" charset="0"/>
            </a:endParaRPr>
          </a:p>
        </p:txBody>
      </p:sp>
    </p:spTree>
    <p:extLst>
      <p:ext uri="{BB962C8B-B14F-4D97-AF65-F5344CB8AC3E}">
        <p14:creationId xmlns:p14="http://schemas.microsoft.com/office/powerpoint/2010/main" val="303345742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6360" y="198121"/>
            <a:ext cx="9172303" cy="333102"/>
          </a:xfrm>
        </p:spPr>
        <p:txBody>
          <a:bodyPr>
            <a:normAutofit fontScale="90000"/>
          </a:bodyPr>
          <a:lstStyle/>
          <a:p>
            <a:r>
              <a:rPr lang="ka-GE" sz="1800" b="1" dirty="0" smtClean="0">
                <a:latin typeface="Sylfaen" panose="010A0502050306030303" pitchFamily="18" charset="0"/>
              </a:rPr>
              <a:t>წყლის </a:t>
            </a:r>
            <a:r>
              <a:rPr lang="ka-GE" sz="1800" b="1" dirty="0">
                <a:latin typeface="Sylfaen" panose="010A0502050306030303" pitchFamily="18" charset="0"/>
              </a:rPr>
              <a:t>მიღების და </a:t>
            </a:r>
            <a:r>
              <a:rPr lang="ka-GE" sz="1800" b="1" dirty="0" smtClean="0">
                <a:latin typeface="Sylfaen" panose="010A0502050306030303" pitchFamily="18" charset="0"/>
              </a:rPr>
              <a:t>მუშაობის ბლოკ–სქემა</a:t>
            </a:r>
            <a:endParaRPr lang="en-US" sz="1800" b="1" dirty="0">
              <a:latin typeface="Sylfaen" panose="010A0502050306030303" pitchFamily="18" charset="0"/>
            </a:endParaRPr>
          </a:p>
        </p:txBody>
      </p:sp>
      <p:sp>
        <p:nvSpPr>
          <p:cNvPr id="3" name="Subtitle 2"/>
          <p:cNvSpPr>
            <a:spLocks noGrp="1"/>
          </p:cNvSpPr>
          <p:nvPr>
            <p:ph type="subTitle" idx="1"/>
          </p:nvPr>
        </p:nvSpPr>
        <p:spPr>
          <a:xfrm>
            <a:off x="1493520" y="876300"/>
            <a:ext cx="9433560" cy="4572000"/>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00891" y="714102"/>
            <a:ext cx="11086012" cy="6035041"/>
          </a:xfrm>
          <a:prstGeom prst="rect">
            <a:avLst/>
          </a:prstGeom>
          <a:noFill/>
          <a:ln>
            <a:noFill/>
          </a:ln>
        </p:spPr>
      </p:pic>
    </p:spTree>
    <p:extLst>
      <p:ext uri="{BB962C8B-B14F-4D97-AF65-F5344CB8AC3E}">
        <p14:creationId xmlns:p14="http://schemas.microsoft.com/office/powerpoint/2010/main" val="237456504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435731"/>
            <a:ext cx="9144000" cy="570109"/>
          </a:xfrm>
        </p:spPr>
        <p:txBody>
          <a:bodyPr>
            <a:normAutofit fontScale="90000"/>
          </a:bodyPr>
          <a:lstStyle/>
          <a:p>
            <a:r>
              <a:rPr lang="ka-GE" sz="1800" b="1" i="1" dirty="0"/>
              <a:t>შლამის მართვა</a:t>
            </a:r>
            <a:br>
              <a:rPr lang="ka-GE" sz="1800" b="1" i="1" dirty="0"/>
            </a:br>
            <a:endParaRPr lang="en-US" sz="1800" b="1" dirty="0">
              <a:latin typeface="+mn-lt"/>
            </a:endParaRPr>
          </a:p>
        </p:txBody>
      </p:sp>
      <p:sp>
        <p:nvSpPr>
          <p:cNvPr id="3" name="Subtitle 2"/>
          <p:cNvSpPr>
            <a:spLocks noGrp="1"/>
          </p:cNvSpPr>
          <p:nvPr>
            <p:ph type="subTitle" idx="1"/>
          </p:nvPr>
        </p:nvSpPr>
        <p:spPr>
          <a:xfrm>
            <a:off x="1927860" y="1089660"/>
            <a:ext cx="8351520" cy="2263140"/>
          </a:xfrm>
        </p:spPr>
        <p:txBody>
          <a:bodyPr>
            <a:normAutofit/>
          </a:bodyPr>
          <a:lstStyle/>
          <a:p>
            <a:pPr algn="just">
              <a:lnSpc>
                <a:spcPct val="100000"/>
              </a:lnSpc>
              <a:spcBef>
                <a:spcPts val="600"/>
              </a:spcBef>
              <a:spcAft>
                <a:spcPts val="600"/>
              </a:spcAft>
            </a:pPr>
            <a:r>
              <a:rPr lang="ka-GE" sz="1400" dirty="0" smtClean="0">
                <a:latin typeface="Sylfaen" panose="010A0502050306030303" pitchFamily="18" charset="0"/>
              </a:rPr>
              <a:t>გამწმენდი </a:t>
            </a:r>
            <a:r>
              <a:rPr lang="ka-GE" sz="1400" dirty="0">
                <a:latin typeface="Sylfaen" panose="010A0502050306030303" pitchFamily="18" charset="0"/>
              </a:rPr>
              <a:t>დანდაგარიდან წარმოქმნილი შლამი </a:t>
            </a:r>
            <a:r>
              <a:rPr lang="ka-GE" sz="1400" dirty="0" smtClean="0">
                <a:latin typeface="Sylfaen" panose="010A0502050306030303" pitchFamily="18" charset="0"/>
              </a:rPr>
              <a:t>გადავა </a:t>
            </a:r>
            <a:r>
              <a:rPr lang="ka-GE" sz="1400" dirty="0">
                <a:latin typeface="Sylfaen" panose="010A0502050306030303" pitchFamily="18" charset="0"/>
              </a:rPr>
              <a:t>შემსქელებლებში, სადაც მოხდება მათი შესაძლო </a:t>
            </a:r>
            <a:r>
              <a:rPr lang="ka-GE" sz="1400" dirty="0" smtClean="0">
                <a:latin typeface="Sylfaen" panose="010A0502050306030303" pitchFamily="18" charset="0"/>
              </a:rPr>
              <a:t>ხარისხამდე გაუწყლოვნება </a:t>
            </a:r>
            <a:r>
              <a:rPr lang="ka-GE" sz="1400" dirty="0">
                <a:latin typeface="Sylfaen" panose="010A0502050306030303" pitchFamily="18" charset="0"/>
              </a:rPr>
              <a:t>და ორ ერთეულ </a:t>
            </a:r>
            <a:r>
              <a:rPr lang="ka-GE" sz="1400" dirty="0" smtClean="0">
                <a:latin typeface="Sylfaen" panose="010A0502050306030303" pitchFamily="18" charset="0"/>
              </a:rPr>
              <a:t>(თითოეული </a:t>
            </a:r>
            <a:r>
              <a:rPr lang="ka-GE" sz="1400" dirty="0">
                <a:latin typeface="Sylfaen" panose="010A0502050306030303" pitchFamily="18" charset="0"/>
              </a:rPr>
              <a:t>6 </a:t>
            </a:r>
            <a:r>
              <a:rPr lang="ka-GE" sz="1400" dirty="0" smtClean="0">
                <a:latin typeface="Sylfaen" panose="010A0502050306030303" pitchFamily="18" charset="0"/>
              </a:rPr>
              <a:t>მ³) ავზში </a:t>
            </a:r>
            <a:r>
              <a:rPr lang="ka-GE" sz="1400" dirty="0">
                <a:latin typeface="Sylfaen" panose="010A0502050306030303" pitchFamily="18" charset="0"/>
              </a:rPr>
              <a:t>განთავსება. </a:t>
            </a:r>
            <a:r>
              <a:rPr lang="ka-GE" sz="1400" dirty="0" smtClean="0">
                <a:latin typeface="Sylfaen" panose="010A0502050306030303" pitchFamily="18" charset="0"/>
              </a:rPr>
              <a:t>საჭიროების </a:t>
            </a:r>
            <a:r>
              <a:rPr lang="ka-GE" sz="1400" dirty="0">
                <a:latin typeface="Sylfaen" panose="010A0502050306030303" pitchFamily="18" charset="0"/>
              </a:rPr>
              <a:t>შესაბამისად, აღნიშნული ავზებიდან მოხდება შლამის გადატვირთვა, შლამის ტუმბოს საშუალებით, სპეციალიზირებულ ავტომანქანაში </a:t>
            </a:r>
            <a:r>
              <a:rPr lang="ka-GE" sz="1400" dirty="0" smtClean="0">
                <a:latin typeface="Sylfaen" panose="010A0502050306030303" pitchFamily="18" charset="0"/>
              </a:rPr>
              <a:t>და საბოლოო </a:t>
            </a:r>
            <a:r>
              <a:rPr lang="ka-GE" sz="1400" dirty="0">
                <a:latin typeface="Sylfaen" panose="010A0502050306030303" pitchFamily="18" charset="0"/>
              </a:rPr>
              <a:t>განთავსების </a:t>
            </a:r>
            <a:r>
              <a:rPr lang="ka-GE" sz="1400" dirty="0" smtClean="0">
                <a:latin typeface="Sylfaen" panose="010A0502050306030303" pitchFamily="18" charset="0"/>
              </a:rPr>
              <a:t>მიზნით გადაიზიდება სს </a:t>
            </a:r>
            <a:r>
              <a:rPr lang="ka-GE" sz="1400" dirty="0">
                <a:latin typeface="Sylfaen" panose="010A0502050306030303" pitchFamily="18" charset="0"/>
              </a:rPr>
              <a:t>„</a:t>
            </a:r>
            <a:r>
              <a:rPr lang="en-US" sz="1400" dirty="0">
                <a:latin typeface="Sylfaen" panose="010A0502050306030303" pitchFamily="18" charset="0"/>
              </a:rPr>
              <a:t>RMG Copper“-</a:t>
            </a:r>
            <a:r>
              <a:rPr lang="ka-GE" sz="1400" dirty="0">
                <a:latin typeface="Sylfaen" panose="010A0502050306030303" pitchFamily="18" charset="0"/>
              </a:rPr>
              <a:t>ის სპილენძ-პირიტის </a:t>
            </a:r>
            <a:r>
              <a:rPr lang="ka-GE" sz="1400" dirty="0" smtClean="0">
                <a:latin typeface="Sylfaen" panose="010A0502050306030303" pitchFamily="18" charset="0"/>
              </a:rPr>
              <a:t>კუდსაცავზე. </a:t>
            </a:r>
          </a:p>
          <a:p>
            <a:pPr algn="l">
              <a:lnSpc>
                <a:spcPct val="100000"/>
              </a:lnSpc>
              <a:spcBef>
                <a:spcPts val="600"/>
              </a:spcBef>
              <a:spcAft>
                <a:spcPts val="600"/>
              </a:spcAft>
            </a:pPr>
            <a:endParaRPr lang="en-US" sz="2000" b="1" i="1" dirty="0">
              <a:latin typeface="Sylfaen" panose="010A0502050306030303" pitchFamily="18" charset="0"/>
            </a:endParaRPr>
          </a:p>
        </p:txBody>
      </p:sp>
    </p:spTree>
    <p:extLst>
      <p:ext uri="{BB962C8B-B14F-4D97-AF65-F5344CB8AC3E}">
        <p14:creationId xmlns:p14="http://schemas.microsoft.com/office/powerpoint/2010/main" val="240780402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99210" y="1080654"/>
            <a:ext cx="7525790" cy="3308598"/>
          </a:xfrm>
          <a:prstGeom prst="rect">
            <a:avLst/>
          </a:prstGeom>
        </p:spPr>
        <p:txBody>
          <a:bodyPr wrap="square">
            <a:spAutoFit/>
          </a:bodyPr>
          <a:lstStyle/>
          <a:p>
            <a:pPr algn="just">
              <a:spcBef>
                <a:spcPts val="1200"/>
              </a:spcBef>
              <a:spcAft>
                <a:spcPts val="1200"/>
              </a:spcAft>
            </a:pPr>
            <a:r>
              <a:rPr lang="ka-GE" sz="1400" b="1" dirty="0" smtClean="0"/>
              <a:t>გზშ-ს პროცესში დეტალურად შესწავლილი იქნება შემდეგი სახის ზემოქმედებები:</a:t>
            </a:r>
          </a:p>
          <a:p>
            <a:pPr marL="285750" indent="-285750">
              <a:buFont typeface="Wingdings" panose="05000000000000000000" pitchFamily="2" charset="2"/>
              <a:buChar char="Ø"/>
            </a:pPr>
            <a:r>
              <a:rPr lang="ka-GE" sz="1400" dirty="0" smtClean="0"/>
              <a:t>ატმოსფერულ </a:t>
            </a:r>
            <a:r>
              <a:rPr lang="ka-GE" sz="1400" dirty="0"/>
              <a:t>ჰაერში მავნე ნივთიერებების ემისიების და ხმაურის გავრცელება;</a:t>
            </a:r>
          </a:p>
          <a:p>
            <a:pPr marL="285750" indent="-285750">
              <a:buFont typeface="Wingdings" panose="05000000000000000000" pitchFamily="2" charset="2"/>
              <a:buChar char="Ø"/>
            </a:pPr>
            <a:r>
              <a:rPr lang="ka-GE" sz="1400" dirty="0" smtClean="0"/>
              <a:t>საშიში </a:t>
            </a:r>
            <a:r>
              <a:rPr lang="ka-GE" sz="1400" dirty="0"/>
              <a:t>გეოლოგიური მოვლენების განვითარების რისკი;</a:t>
            </a:r>
          </a:p>
          <a:p>
            <a:pPr marL="285750" indent="-285750">
              <a:buFont typeface="Wingdings" panose="05000000000000000000" pitchFamily="2" charset="2"/>
              <a:buChar char="Ø"/>
            </a:pPr>
            <a:r>
              <a:rPr lang="ka-GE" sz="1400" dirty="0" smtClean="0"/>
              <a:t>ზემოქმედება </a:t>
            </a:r>
            <a:r>
              <a:rPr lang="ka-GE" sz="1400" dirty="0"/>
              <a:t>წყლის გარემოზე;</a:t>
            </a:r>
          </a:p>
          <a:p>
            <a:pPr marL="285750" indent="-285750">
              <a:buFont typeface="Wingdings" panose="05000000000000000000" pitchFamily="2" charset="2"/>
              <a:buChar char="Ø"/>
            </a:pPr>
            <a:r>
              <a:rPr lang="ka-GE" sz="1400" dirty="0" smtClean="0"/>
              <a:t>ზემოქმედება </a:t>
            </a:r>
            <a:r>
              <a:rPr lang="ka-GE" sz="1400" dirty="0"/>
              <a:t>ბიოლოგიურ გარემოზე;</a:t>
            </a:r>
          </a:p>
          <a:p>
            <a:pPr marL="285750" indent="-285750">
              <a:buFont typeface="Wingdings" panose="05000000000000000000" pitchFamily="2" charset="2"/>
              <a:buChar char="Ø"/>
            </a:pPr>
            <a:r>
              <a:rPr lang="ka-GE" sz="1400" dirty="0" smtClean="0"/>
              <a:t>ზემოქმედება </a:t>
            </a:r>
            <a:r>
              <a:rPr lang="ka-GE" sz="1400" dirty="0"/>
              <a:t>ნიადაგზე, დაბინძურების რისკები;</a:t>
            </a:r>
          </a:p>
          <a:p>
            <a:pPr marL="285750" indent="-285750">
              <a:buFont typeface="Wingdings" panose="05000000000000000000" pitchFamily="2" charset="2"/>
              <a:buChar char="Ø"/>
            </a:pPr>
            <a:r>
              <a:rPr lang="ka-GE" sz="1400" dirty="0" smtClean="0"/>
              <a:t>ნარჩენების </a:t>
            </a:r>
            <a:r>
              <a:rPr lang="ka-GE" sz="1400" dirty="0"/>
              <a:t>წარმოქმნის და მართვის შედეგად მოსალოდნელი ზემოქმედება;</a:t>
            </a:r>
          </a:p>
          <a:p>
            <a:pPr marL="285750" indent="-285750">
              <a:buFont typeface="Wingdings" panose="05000000000000000000" pitchFamily="2" charset="2"/>
              <a:buChar char="Ø"/>
            </a:pPr>
            <a:r>
              <a:rPr lang="ka-GE" sz="1400" dirty="0" smtClean="0"/>
              <a:t>ლანდშაფტების </a:t>
            </a:r>
            <a:r>
              <a:rPr lang="ka-GE" sz="1400" dirty="0"/>
              <a:t>ვიზუალური ცვლილება;</a:t>
            </a:r>
          </a:p>
          <a:p>
            <a:pPr marL="285750" indent="-285750">
              <a:buFont typeface="Wingdings" panose="05000000000000000000" pitchFamily="2" charset="2"/>
              <a:buChar char="Ø"/>
            </a:pPr>
            <a:r>
              <a:rPr lang="ka-GE" sz="1400" dirty="0" smtClean="0"/>
              <a:t>ისტორიულ-კულტურულ </a:t>
            </a:r>
            <a:r>
              <a:rPr lang="ka-GE" sz="1400" dirty="0"/>
              <a:t>და არქეოლოგიურ ძეგლებზე ზემოქმედების რისკები;</a:t>
            </a:r>
          </a:p>
          <a:p>
            <a:pPr marL="285750" indent="-285750">
              <a:buFont typeface="Wingdings" panose="05000000000000000000" pitchFamily="2" charset="2"/>
              <a:buChar char="Ø"/>
            </a:pPr>
            <a:r>
              <a:rPr lang="ka-GE" sz="1400" dirty="0" smtClean="0"/>
              <a:t>ზემოქმედება </a:t>
            </a:r>
            <a:r>
              <a:rPr lang="ka-GE" sz="1400" dirty="0"/>
              <a:t>ადამიანის ჯანმრთელობასა და უსაფრთხოებაზე</a:t>
            </a:r>
          </a:p>
          <a:p>
            <a:pPr algn="just">
              <a:spcBef>
                <a:spcPts val="600"/>
              </a:spcBef>
              <a:spcAft>
                <a:spcPts val="600"/>
              </a:spcAft>
            </a:pPr>
            <a:endParaRPr lang="ka-GE" sz="1400" dirty="0" smtClean="0"/>
          </a:p>
          <a:p>
            <a:pPr algn="just">
              <a:spcBef>
                <a:spcPts val="600"/>
              </a:spcBef>
              <a:spcAft>
                <a:spcPts val="600"/>
              </a:spcAft>
            </a:pPr>
            <a:r>
              <a:rPr lang="ka-GE" sz="1400" dirty="0" smtClean="0"/>
              <a:t>პროექტის ადგილმდებარეობიდან და მასშტაბებიდან გამომდინარე ტრანსსასაზღვრო ზემოქმედება მოსალოდნელი არ არის და გზშ-ს პროცესში არ განიხილება</a:t>
            </a:r>
            <a:r>
              <a:rPr lang="ka-GE" sz="1600" dirty="0" smtClean="0"/>
              <a:t>. </a:t>
            </a:r>
            <a:endParaRPr lang="ka-GE" sz="1600" dirty="0"/>
          </a:p>
        </p:txBody>
      </p:sp>
      <p:sp>
        <p:nvSpPr>
          <p:cNvPr id="3" name="Rectangle 2"/>
          <p:cNvSpPr/>
          <p:nvPr/>
        </p:nvSpPr>
        <p:spPr>
          <a:xfrm>
            <a:off x="2189018" y="461818"/>
            <a:ext cx="6712397" cy="369332"/>
          </a:xfrm>
          <a:prstGeom prst="rect">
            <a:avLst/>
          </a:prstGeom>
        </p:spPr>
        <p:txBody>
          <a:bodyPr wrap="square">
            <a:spAutoFit/>
          </a:bodyPr>
          <a:lstStyle/>
          <a:p>
            <a:pPr algn="ctr"/>
            <a:r>
              <a:rPr lang="ka-GE" b="1" dirty="0" smtClean="0"/>
              <a:t>გარემოზე შესაძლო ზემოქმედების სახეები</a:t>
            </a:r>
            <a:endParaRPr lang="en-US" b="1" dirty="0"/>
          </a:p>
        </p:txBody>
      </p:sp>
    </p:spTree>
    <p:extLst>
      <p:ext uri="{BB962C8B-B14F-4D97-AF65-F5344CB8AC3E}">
        <p14:creationId xmlns:p14="http://schemas.microsoft.com/office/powerpoint/2010/main" val="405993760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435731"/>
            <a:ext cx="9144000" cy="452581"/>
          </a:xfrm>
        </p:spPr>
        <p:txBody>
          <a:bodyPr>
            <a:normAutofit/>
          </a:bodyPr>
          <a:lstStyle/>
          <a:p>
            <a:r>
              <a:rPr lang="ka-GE" sz="1800" b="1" dirty="0">
                <a:latin typeface="+mn-lt"/>
              </a:rPr>
              <a:t>გზშ-ს ანგარიშის განხილვიდან ამოღებული გარემოზე ზემოქმედების სახეები </a:t>
            </a:r>
            <a:endParaRPr lang="en-US" sz="1800" b="1" dirty="0">
              <a:latin typeface="+mn-lt"/>
            </a:endParaRPr>
          </a:p>
        </p:txBody>
      </p:sp>
      <p:sp>
        <p:nvSpPr>
          <p:cNvPr id="3" name="Subtitle 2"/>
          <p:cNvSpPr>
            <a:spLocks noGrp="1"/>
          </p:cNvSpPr>
          <p:nvPr>
            <p:ph type="subTitle" idx="1"/>
          </p:nvPr>
        </p:nvSpPr>
        <p:spPr>
          <a:xfrm>
            <a:off x="1727200" y="1071418"/>
            <a:ext cx="8654473" cy="3897746"/>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03272562"/>
              </p:ext>
            </p:extLst>
          </p:nvPr>
        </p:nvGraphicFramePr>
        <p:xfrm>
          <a:off x="914400" y="1071418"/>
          <a:ext cx="10027920" cy="4102562"/>
        </p:xfrm>
        <a:graphic>
          <a:graphicData uri="http://schemas.openxmlformats.org/drawingml/2006/table">
            <a:tbl>
              <a:tblPr firstRow="1" bandRow="1">
                <a:tableStyleId>{5C22544A-7EE6-4342-B048-85BDC9FD1C3A}</a:tableStyleId>
              </a:tblPr>
              <a:tblGrid>
                <a:gridCol w="3272725">
                  <a:extLst>
                    <a:ext uri="{9D8B030D-6E8A-4147-A177-3AD203B41FA5}">
                      <a16:colId xmlns:a16="http://schemas.microsoft.com/office/drawing/2014/main" val="3488047447"/>
                    </a:ext>
                  </a:extLst>
                </a:gridCol>
                <a:gridCol w="6755195">
                  <a:extLst>
                    <a:ext uri="{9D8B030D-6E8A-4147-A177-3AD203B41FA5}">
                      <a16:colId xmlns:a16="http://schemas.microsoft.com/office/drawing/2014/main" val="3343403502"/>
                    </a:ext>
                  </a:extLst>
                </a:gridCol>
              </a:tblGrid>
              <a:tr h="408424">
                <a:tc>
                  <a:txBody>
                    <a:bodyPr/>
                    <a:lstStyle/>
                    <a:p>
                      <a:pPr marL="0" marR="0" algn="ctr">
                        <a:spcBef>
                          <a:spcPts val="0"/>
                        </a:spcBef>
                        <a:spcAft>
                          <a:spcPts val="0"/>
                        </a:spcAft>
                      </a:pPr>
                      <a:r>
                        <a:rPr lang="ka-GE" sz="1100" b="1" noProof="0" dirty="0" smtClean="0">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გარემოზე ზემოქმედების სახე</a:t>
                      </a:r>
                      <a:endParaRPr lang="ka-GE" sz="1100" noProof="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100" b="1" dirty="0" err="1">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გზშ</a:t>
                      </a:r>
                      <a:r>
                        <a:rPr lang="en-US" sz="1100" b="1"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-ს </a:t>
                      </a:r>
                      <a:r>
                        <a:rPr lang="en-US" sz="1100" b="1" dirty="0" err="1">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ანგარიშის</a:t>
                      </a:r>
                      <a:r>
                        <a:rPr lang="en-US" sz="1100" b="1"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 </a:t>
                      </a:r>
                      <a:r>
                        <a:rPr lang="en-US" sz="1100" b="1" dirty="0" err="1">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განხილვიდან</a:t>
                      </a:r>
                      <a:r>
                        <a:rPr lang="en-US" sz="1100" b="1"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 </a:t>
                      </a:r>
                      <a:r>
                        <a:rPr lang="en-US" sz="1100" b="1" dirty="0" err="1">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ამოღების</a:t>
                      </a:r>
                      <a:r>
                        <a:rPr lang="en-US" sz="1100" b="1"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 </a:t>
                      </a:r>
                      <a:r>
                        <a:rPr lang="en-US" sz="1100" b="1" dirty="0" err="1">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საფუძველი</a:t>
                      </a:r>
                      <a:endParaRPr lang="en-US" sz="11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21703832"/>
                  </a:ext>
                </a:extLst>
              </a:tr>
              <a:tr h="1375740">
                <a:tc>
                  <a:txBody>
                    <a:bodyPr/>
                    <a:lstStyle/>
                    <a:p>
                      <a:pPr marL="0" marR="0" algn="l">
                        <a:spcBef>
                          <a:spcPts val="0"/>
                        </a:spcBef>
                        <a:spcAft>
                          <a:spcPts val="0"/>
                        </a:spcAft>
                      </a:pPr>
                      <a:r>
                        <a:rPr lang="ka-GE" sz="1100" b="1" noProof="0" dirty="0" smtClean="0">
                          <a:effectLst/>
                          <a:latin typeface="Sylfaen" panose="010A0502050306030303" pitchFamily="18" charset="0"/>
                          <a:ea typeface="Calibri" panose="020F0502020204030204" pitchFamily="34" charset="0"/>
                          <a:cs typeface="Times New Roman" panose="02020603050405020304" pitchFamily="18" charset="0"/>
                        </a:rPr>
                        <a:t>ზემოქმედება სატრანსპორტო ნაკადებზე</a:t>
                      </a:r>
                      <a:endParaRPr lang="ka-GE" sz="11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just">
                        <a:spcBef>
                          <a:spcPts val="0"/>
                        </a:spcBef>
                        <a:spcAft>
                          <a:spcPts val="0"/>
                        </a:spcAft>
                      </a:pPr>
                      <a:r>
                        <a:rPr lang="en-US" sz="1100" dirty="0" err="1">
                          <a:effectLst/>
                          <a:latin typeface="Sylfaen" panose="010A0502050306030303" pitchFamily="18" charset="0"/>
                          <a:ea typeface="Calibri" panose="020F0502020204030204" pitchFamily="34" charset="0"/>
                          <a:cs typeface="Times New Roman" panose="02020603050405020304" pitchFamily="18" charset="0"/>
                        </a:rPr>
                        <a:t>გამწმენდი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ნაგებობ</a:t>
                      </a:r>
                      <a:r>
                        <a:rPr lang="ka-GE" sz="1100" dirty="0">
                          <a:effectLst/>
                          <a:latin typeface="Sylfaen" panose="010A0502050306030303" pitchFamily="18" charset="0"/>
                          <a:ea typeface="Calibri" panose="020F0502020204030204" pitchFamily="34" charset="0"/>
                          <a:cs typeface="Times New Roman" panose="02020603050405020304" pitchFamily="18" charset="0"/>
                        </a:rPr>
                        <a:t>ის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მშენებლობის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ოპერირების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პროცესები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დაკავშირებული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არ</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არის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სატრანსპორტო</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ოპერაციებზე</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100" dirty="0" err="1">
                          <a:effectLst/>
                          <a:latin typeface="Sylfaen" panose="010A0502050306030303" pitchFamily="18" charset="0"/>
                          <a:ea typeface="Calibri" panose="020F0502020204030204" pitchFamily="34" charset="0"/>
                          <a:cs typeface="Times New Roman" panose="02020603050405020304" pitchFamily="18" charset="0"/>
                        </a:rPr>
                        <a:t>სატრანსპორტო</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ღონისძიებების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აუცილებლობა</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დადგება</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სამშენებლო</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მასალების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კონსტრუქციების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შემოტანის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გამწმენდი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ნაგებობიდან</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შლამის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ამოღების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პერიოდული</a:t>
                      </a:r>
                      <a:r>
                        <a:rPr lang="en-US" sz="1100" dirty="0">
                          <a:effectLst/>
                          <a:latin typeface="Sylfaen" panose="010A0502050306030303" pitchFamily="18" charset="0"/>
                          <a:ea typeface="Calibri" panose="020F0502020204030204" pitchFamily="34" charset="0"/>
                          <a:cs typeface="Times New Roman" panose="02020603050405020304" pitchFamily="18" charset="0"/>
                        </a:rPr>
                        <a:t>/</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გეგმიური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სარემონტო</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სამუშაოების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პროცესებში</a:t>
                      </a:r>
                      <a:r>
                        <a:rPr lang="en-US" sz="1100" dirty="0">
                          <a:effectLst/>
                          <a:latin typeface="Sylfaen" panose="010A0502050306030303"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1100" dirty="0" err="1">
                          <a:effectLst/>
                          <a:latin typeface="Sylfaen" panose="010A0502050306030303" pitchFamily="18" charset="0"/>
                          <a:ea typeface="Calibri" panose="020F0502020204030204" pitchFamily="34" charset="0"/>
                          <a:cs typeface="Times New Roman" panose="02020603050405020304" pitchFamily="18" charset="0"/>
                        </a:rPr>
                        <a:t>გასათვალისწინებელია</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რომ</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აღნიშული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პროცესების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განხორციელების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პერიოდი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არის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მოკლევადიანი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ვერ</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მოახდებს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გავლენას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სატრანსპორტო</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ნაკადებზე</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შესაბამისად</a:t>
                      </a:r>
                      <a:r>
                        <a:rPr lang="en-US" sz="1100" dirty="0">
                          <a:effectLst/>
                          <a:latin typeface="Sylfaen" panose="010A0502050306030303" pitchFamily="18" charset="0"/>
                          <a:ea typeface="Calibri" panose="020F0502020204030204" pitchFamily="34" charset="0"/>
                          <a:cs typeface="Times New Roman" panose="02020603050405020304" pitchFamily="18" charset="0"/>
                        </a:rPr>
                        <a:t> ზემოქმედების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შემარბილებელი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ღონისძიებები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არ</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იგეგმება</a:t>
                      </a:r>
                      <a:r>
                        <a:rPr lang="en-US" sz="1100" dirty="0">
                          <a:effectLst/>
                          <a:latin typeface="Sylfaen" panose="010A0502050306030303"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28597918"/>
                  </a:ext>
                </a:extLst>
              </a:tr>
              <a:tr h="838189">
                <a:tc>
                  <a:txBody>
                    <a:bodyPr/>
                    <a:lstStyle/>
                    <a:p>
                      <a:pPr marL="0" marR="0" algn="l">
                        <a:spcBef>
                          <a:spcPts val="0"/>
                        </a:spcBef>
                        <a:spcAft>
                          <a:spcPts val="0"/>
                        </a:spcAft>
                      </a:pPr>
                      <a:r>
                        <a:rPr lang="ka-GE" sz="1100" b="1" noProof="0" dirty="0" smtClean="0">
                          <a:effectLst/>
                          <a:latin typeface="Sylfaen" panose="010A0502050306030303" pitchFamily="18" charset="0"/>
                          <a:ea typeface="Calibri" panose="020F0502020204030204" pitchFamily="34" charset="0"/>
                          <a:cs typeface="Times New Roman" panose="02020603050405020304" pitchFamily="18" charset="0"/>
                        </a:rPr>
                        <a:t>მიწის საკუთრება და გამოყენება</a:t>
                      </a:r>
                      <a:endParaRPr lang="ka-GE" sz="11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just">
                        <a:spcBef>
                          <a:spcPts val="0"/>
                        </a:spcBef>
                        <a:spcAft>
                          <a:spcPts val="0"/>
                        </a:spcAft>
                      </a:pPr>
                      <a:r>
                        <a:rPr lang="en-US" sz="1100" dirty="0" err="1">
                          <a:effectLst/>
                          <a:latin typeface="Sylfaen" panose="010A0502050306030303" pitchFamily="18" charset="0"/>
                          <a:ea typeface="Calibri" panose="020F0502020204030204" pitchFamily="34" charset="0"/>
                          <a:cs typeface="Times New Roman" panose="02020603050405020304" pitchFamily="18" charset="0"/>
                        </a:rPr>
                        <a:t>გამწმენდი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ნაგებობების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განთავსებისთვის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შერჩეული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ტერიტ</a:t>
                      </a:r>
                      <a:r>
                        <a:rPr lang="ka-GE" sz="1100" dirty="0">
                          <a:effectLst/>
                          <a:latin typeface="Sylfaen" panose="010A0502050306030303" pitchFamily="18" charset="0"/>
                          <a:ea typeface="Calibri" panose="020F0502020204030204" pitchFamily="34" charset="0"/>
                          <a:cs typeface="Times New Roman" panose="02020603050405020304" pitchFamily="18" charset="0"/>
                        </a:rPr>
                        <a:t>ორია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წარმოადგენს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სახელმწიფო</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საკუთრებაში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არსებულ</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არასასოფლო-სამეურნეო</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დანიშნულების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მიწის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ნაკვე</a:t>
                      </a:r>
                      <a:r>
                        <a:rPr lang="ka-GE" sz="1100" dirty="0">
                          <a:effectLst/>
                          <a:latin typeface="Sylfaen" panose="010A0502050306030303" pitchFamily="18" charset="0"/>
                          <a:ea typeface="Calibri" panose="020F0502020204030204" pitchFamily="34" charset="0"/>
                          <a:cs typeface="Times New Roman" panose="02020603050405020304" pitchFamily="18" charset="0"/>
                        </a:rPr>
                        <a:t>თს.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ამ</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ეტაპისთვის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მიმდინარეობს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შესაბამისი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პროცედურების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დასრულება</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აღნიშნული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მიწის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ნაკვეთების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ka-GE" sz="1100" dirty="0">
                          <a:effectLst/>
                          <a:latin typeface="Sylfaen" panose="010A0502050306030303" pitchFamily="18" charset="0"/>
                          <a:ea typeface="Calibri" panose="020F0502020204030204" pitchFamily="34" charset="0"/>
                          <a:cs typeface="Times New Roman" panose="02020603050405020304" pitchFamily="18" charset="0"/>
                        </a:rPr>
                        <a:t>შპს „</a:t>
                      </a:r>
                      <a:r>
                        <a:rPr lang="en-US" sz="1100" dirty="0">
                          <a:effectLst/>
                          <a:latin typeface="Sylfaen" panose="010A0502050306030303" pitchFamily="18" charset="0"/>
                          <a:ea typeface="Calibri" panose="020F0502020204030204" pitchFamily="34" charset="0"/>
                          <a:cs typeface="Times New Roman" panose="02020603050405020304" pitchFamily="18" charset="0"/>
                        </a:rPr>
                        <a:t>RMG Gold”-</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ისთვის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აღნაგობის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უფლებით</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გადაცემის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მიზნით. </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5258393"/>
                  </a:ext>
                </a:extLst>
              </a:tr>
              <a:tr h="902611">
                <a:tc>
                  <a:txBody>
                    <a:bodyPr/>
                    <a:lstStyle/>
                    <a:p>
                      <a:pPr marL="0" marR="0" algn="l">
                        <a:spcBef>
                          <a:spcPts val="0"/>
                        </a:spcBef>
                        <a:spcAft>
                          <a:spcPts val="0"/>
                        </a:spcAft>
                      </a:pPr>
                      <a:r>
                        <a:rPr lang="ka-GE" sz="1100" b="1" noProof="0" dirty="0" smtClean="0">
                          <a:effectLst/>
                          <a:latin typeface="Sylfaen" panose="010A0502050306030303" pitchFamily="18" charset="0"/>
                          <a:ea typeface="Calibri" panose="020F0502020204030204" pitchFamily="34" charset="0"/>
                          <a:cs typeface="Times New Roman" panose="02020603050405020304" pitchFamily="18" charset="0"/>
                        </a:rPr>
                        <a:t>დემოგრაფიული მდგომარეობის ცვლილება</a:t>
                      </a:r>
                      <a:endParaRPr lang="ka-GE" sz="11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just">
                        <a:spcBef>
                          <a:spcPts val="0"/>
                        </a:spcBef>
                        <a:spcAft>
                          <a:spcPts val="0"/>
                        </a:spcAft>
                      </a:pPr>
                      <a:r>
                        <a:rPr lang="ka-GE" sz="1100" noProof="0" dirty="0" smtClean="0">
                          <a:effectLst/>
                          <a:latin typeface="Sylfaen" panose="010A0502050306030303" pitchFamily="18" charset="0"/>
                          <a:ea typeface="Calibri" panose="020F0502020204030204" pitchFamily="34" charset="0"/>
                          <a:cs typeface="Times New Roman" panose="02020603050405020304" pitchFamily="18" charset="0"/>
                        </a:rPr>
                        <a:t>როგორც უკვე აღინიშნა გამწმენდი ნაგებობის მშენებლობას ოპერირებას უზრუნველყოფს კომპანიის საწარმოო პროცესში დასაქმებული პერსონალი. შესაბამისად, არ იგეგმება სხვა რეგიონებიდან მოწვეული მუშახელის დასაქმება. </a:t>
                      </a:r>
                    </a:p>
                    <a:p>
                      <a:pPr marL="0" marR="0" algn="just">
                        <a:spcBef>
                          <a:spcPts val="0"/>
                        </a:spcBef>
                        <a:spcAft>
                          <a:spcPts val="0"/>
                        </a:spcAft>
                      </a:pPr>
                      <a:r>
                        <a:rPr lang="ka-GE" sz="1100" noProof="0" dirty="0" smtClean="0">
                          <a:effectLst/>
                          <a:latin typeface="Sylfaen" panose="010A0502050306030303" pitchFamily="18" charset="0"/>
                          <a:ea typeface="Calibri" panose="020F0502020204030204" pitchFamily="34" charset="0"/>
                          <a:cs typeface="Times New Roman" panose="02020603050405020304" pitchFamily="18" charset="0"/>
                        </a:rPr>
                        <a:t>აღნიშნულიდან გამომდინარე, დემოგრაფიულ მდგომარეობაზე ზემოქმედება არ არის მოსალოდნელი</a:t>
                      </a:r>
                      <a:r>
                        <a:rPr lang="en-US" sz="1100" dirty="0" smtClean="0">
                          <a:effectLst/>
                          <a:latin typeface="Sylfaen" panose="010A0502050306030303" pitchFamily="18" charset="0"/>
                          <a:ea typeface="Calibri" panose="020F0502020204030204" pitchFamily="34" charset="0"/>
                          <a:cs typeface="Times New Roman" panose="02020603050405020304" pitchFamily="18" charset="0"/>
                        </a:rPr>
                        <a:t>.</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44239171"/>
                  </a:ext>
                </a:extLst>
              </a:tr>
              <a:tr h="577598">
                <a:tc>
                  <a:txBody>
                    <a:bodyPr/>
                    <a:lstStyle/>
                    <a:p>
                      <a:pPr marL="0" marR="0" algn="l">
                        <a:spcBef>
                          <a:spcPts val="0"/>
                        </a:spcBef>
                        <a:spcAft>
                          <a:spcPts val="0"/>
                        </a:spcAft>
                      </a:pPr>
                      <a:r>
                        <a:rPr lang="ka-GE" sz="1100" b="1" noProof="0" dirty="0" smtClean="0">
                          <a:effectLst/>
                          <a:latin typeface="Sylfaen" panose="010A0502050306030303" pitchFamily="18" charset="0"/>
                          <a:ea typeface="Calibri" panose="020F0502020204030204" pitchFamily="34" charset="0"/>
                          <a:cs typeface="Times New Roman" panose="02020603050405020304" pitchFamily="18" charset="0"/>
                        </a:rPr>
                        <a:t>ზემოქმედება დაცულ ტერიტორიებზე</a:t>
                      </a:r>
                      <a:endParaRPr lang="ka-GE" sz="1100" noProof="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marL="0" marR="0" algn="just">
                        <a:spcBef>
                          <a:spcPts val="0"/>
                        </a:spcBef>
                        <a:spcAft>
                          <a:spcPts val="0"/>
                        </a:spcAft>
                      </a:pPr>
                      <a:r>
                        <a:rPr lang="en-US" sz="1100" dirty="0" err="1">
                          <a:effectLst/>
                          <a:latin typeface="Sylfaen" panose="010A0502050306030303" pitchFamily="18" charset="0"/>
                          <a:ea typeface="Calibri" panose="020F0502020204030204" pitchFamily="34" charset="0"/>
                          <a:cs typeface="Times New Roman" panose="02020603050405020304" pitchFamily="18" charset="0"/>
                        </a:rPr>
                        <a:t>პროექტის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განხორციელების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არეალში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საქართველოს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კანონმდებლობით</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საერთაშორისო</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კონვენციებით</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დაცული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ტერიტორიები</a:t>
                      </a:r>
                      <a:r>
                        <a:rPr lang="en-US" sz="1100" dirty="0">
                          <a:effectLst/>
                          <a:latin typeface="Sylfaen" panose="010A0502050306030303" pitchFamily="18" charset="0"/>
                          <a:ea typeface="Calibri" panose="020F0502020204030204" pitchFamily="34" charset="0"/>
                          <a:cs typeface="Times New Roman" panose="02020603050405020304" pitchFamily="18" charset="0"/>
                        </a:rPr>
                        <a:t> წარმოდგენილი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არ</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Times New Roman" panose="02020603050405020304" pitchFamily="18" charset="0"/>
                        </a:rPr>
                        <a:t>არის</a:t>
                      </a:r>
                      <a:r>
                        <a:rPr lang="en-US" sz="1100" dirty="0">
                          <a:effectLst/>
                          <a:latin typeface="Sylfaen" panose="010A05020503060303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3846634919"/>
                  </a:ext>
                </a:extLst>
              </a:tr>
            </a:tbl>
          </a:graphicData>
        </a:graphic>
      </p:graphicFrame>
    </p:spTree>
    <p:extLst>
      <p:ext uri="{BB962C8B-B14F-4D97-AF65-F5344CB8AC3E}">
        <p14:creationId xmlns:p14="http://schemas.microsoft.com/office/powerpoint/2010/main" val="344447273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6820" y="236220"/>
            <a:ext cx="9448800" cy="518160"/>
          </a:xfrm>
        </p:spPr>
        <p:txBody>
          <a:bodyPr>
            <a:normAutofit fontScale="90000"/>
          </a:bodyPr>
          <a:lstStyle/>
          <a:p>
            <a:r>
              <a:rPr lang="ka-GE" sz="1800" b="1" dirty="0">
                <a:latin typeface="+mn-lt"/>
              </a:rPr>
              <a:t>გარემოზე შესაძლო ზემოქმედების </a:t>
            </a:r>
            <a:r>
              <a:rPr lang="ka-GE" sz="1800" b="1" dirty="0" smtClean="0">
                <a:latin typeface="+mn-lt"/>
              </a:rPr>
              <a:t>აღწერა და შემარბილებელი ღონისძიებები</a:t>
            </a:r>
            <a:r>
              <a:rPr lang="ka-GE" sz="1800" b="1" dirty="0">
                <a:latin typeface="+mn-lt"/>
              </a:rPr>
              <a:t/>
            </a:r>
            <a:br>
              <a:rPr lang="ka-GE" sz="1800" b="1" dirty="0">
                <a:latin typeface="+mn-lt"/>
              </a:rPr>
            </a:br>
            <a:endParaRPr lang="en-US" sz="1800" b="1" dirty="0">
              <a:latin typeface="+mn-lt"/>
            </a:endParaRPr>
          </a:p>
        </p:txBody>
      </p:sp>
      <p:sp>
        <p:nvSpPr>
          <p:cNvPr id="3" name="Subtitle 2"/>
          <p:cNvSpPr>
            <a:spLocks noGrp="1"/>
          </p:cNvSpPr>
          <p:nvPr>
            <p:ph type="subTitle" idx="1"/>
          </p:nvPr>
        </p:nvSpPr>
        <p:spPr>
          <a:xfrm>
            <a:off x="1569720" y="944880"/>
            <a:ext cx="9144000" cy="4221480"/>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56965625"/>
              </p:ext>
            </p:extLst>
          </p:nvPr>
        </p:nvGraphicFramePr>
        <p:xfrm>
          <a:off x="388620" y="655319"/>
          <a:ext cx="11231880" cy="5452012"/>
        </p:xfrm>
        <a:graphic>
          <a:graphicData uri="http://schemas.openxmlformats.org/drawingml/2006/table">
            <a:tbl>
              <a:tblPr firstRow="1" firstCol="1" bandRow="1"/>
              <a:tblGrid>
                <a:gridCol w="4929070">
                  <a:extLst>
                    <a:ext uri="{9D8B030D-6E8A-4147-A177-3AD203B41FA5}">
                      <a16:colId xmlns:a16="http://schemas.microsoft.com/office/drawing/2014/main" val="610115913"/>
                    </a:ext>
                  </a:extLst>
                </a:gridCol>
                <a:gridCol w="2192140">
                  <a:extLst>
                    <a:ext uri="{9D8B030D-6E8A-4147-A177-3AD203B41FA5}">
                      <a16:colId xmlns:a16="http://schemas.microsoft.com/office/drawing/2014/main" val="4227022494"/>
                    </a:ext>
                  </a:extLst>
                </a:gridCol>
                <a:gridCol w="4110670">
                  <a:extLst>
                    <a:ext uri="{9D8B030D-6E8A-4147-A177-3AD203B41FA5}">
                      <a16:colId xmlns:a16="http://schemas.microsoft.com/office/drawing/2014/main" val="3035579952"/>
                    </a:ext>
                  </a:extLst>
                </a:gridCol>
              </a:tblGrid>
              <a:tr h="285014">
                <a:tc>
                  <a:txBody>
                    <a:bodyPr/>
                    <a:lstStyle/>
                    <a:p>
                      <a:pPr marL="0" marR="0" algn="ctr">
                        <a:lnSpc>
                          <a:spcPct val="115000"/>
                        </a:lnSpc>
                        <a:spcBef>
                          <a:spcPts val="0"/>
                        </a:spcBef>
                        <a:spcAft>
                          <a:spcPts val="0"/>
                        </a:spcAft>
                      </a:pPr>
                      <a:r>
                        <a:rPr lang="ka-GE" sz="1000" b="1" dirty="0">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აღწერა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15000"/>
                        </a:lnSpc>
                        <a:spcBef>
                          <a:spcPts val="0"/>
                        </a:spcBef>
                        <a:spcAft>
                          <a:spcPts val="0"/>
                        </a:spcAft>
                      </a:pPr>
                      <a:r>
                        <a:rPr lang="ka-GE" sz="1000" b="1">
                          <a:effectLst/>
                          <a:latin typeface="Sylfaen" panose="010A0502050306030303" pitchFamily="18" charset="0"/>
                          <a:ea typeface="Times New Roman" panose="02020603050405020304" pitchFamily="18" charset="0"/>
                          <a:cs typeface="Times New Roman" panose="02020603050405020304" pitchFamily="18" charset="0"/>
                        </a:rPr>
                        <a:t>ზემოქმედების რეცეპტორები</a:t>
                      </a:r>
                      <a:endParaRPr lang="en-US" sz="100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15000"/>
                        </a:lnSpc>
                        <a:spcBef>
                          <a:spcPts val="0"/>
                        </a:spcBef>
                        <a:spcAft>
                          <a:spcPts val="0"/>
                        </a:spcAft>
                      </a:pPr>
                      <a:r>
                        <a:rPr lang="ka-GE" sz="1000" b="1" dirty="0">
                          <a:effectLst/>
                          <a:latin typeface="Sylfaen" panose="010A0502050306030303" pitchFamily="18" charset="0"/>
                          <a:ea typeface="Times New Roman" panose="02020603050405020304" pitchFamily="18" charset="0"/>
                          <a:cs typeface="Times New Roman" panose="02020603050405020304" pitchFamily="18" charset="0"/>
                        </a:rPr>
                        <a:t>შემარბილებელი ღონისძიებები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25727438"/>
                  </a:ext>
                </a:extLst>
              </a:tr>
              <a:tr h="242044">
                <a:tc gridSpan="3">
                  <a:txBody>
                    <a:bodyPr/>
                    <a:lstStyle/>
                    <a:p>
                      <a:pPr marL="0" marR="0">
                        <a:lnSpc>
                          <a:spcPct val="115000"/>
                        </a:lnSpc>
                        <a:spcBef>
                          <a:spcPts val="0"/>
                        </a:spcBef>
                        <a:spcAft>
                          <a:spcPts val="0"/>
                        </a:spcAft>
                      </a:pPr>
                      <a:r>
                        <a:rPr lang="ka-GE" sz="1000" b="1" dirty="0">
                          <a:effectLst/>
                          <a:latin typeface="Sylfaen" panose="010A0502050306030303" pitchFamily="18" charset="0"/>
                          <a:ea typeface="Times New Roman" panose="02020603050405020304" pitchFamily="18" charset="0"/>
                          <a:cs typeface="Times New Roman" panose="02020603050405020304" pitchFamily="18" charset="0"/>
                        </a:rPr>
                        <a:t>ატმოსფერულ ჰაერში მავნე ნივთიერებების ემისიების  გავრცელება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0588365"/>
                  </a:ext>
                </a:extLst>
              </a:tr>
              <a:tr h="175260">
                <a:tc gridSpan="3">
                  <a:txBody>
                    <a:bodyPr/>
                    <a:lstStyle/>
                    <a:p>
                      <a:pPr marL="0" marR="0">
                        <a:lnSpc>
                          <a:spcPct val="115000"/>
                        </a:lnSpc>
                        <a:spcBef>
                          <a:spcPts val="0"/>
                        </a:spcBef>
                        <a:spcAft>
                          <a:spcPts val="0"/>
                        </a:spcAft>
                      </a:pPr>
                      <a:r>
                        <a:rPr lang="ka-GE" sz="1000" b="1" i="1" dirty="0">
                          <a:effectLst/>
                          <a:latin typeface="Sylfaen" panose="010A0502050306030303" pitchFamily="18" charset="0"/>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0003069"/>
                  </a:ext>
                </a:extLst>
              </a:tr>
              <a:tr h="829080">
                <a:tc>
                  <a:txBody>
                    <a:bodyPr/>
                    <a:lstStyle/>
                    <a:p>
                      <a:pPr marL="0" marR="0" algn="just">
                        <a:lnSpc>
                          <a:spcPct val="115000"/>
                        </a:lnSpc>
                        <a:spcBef>
                          <a:spcPts val="0"/>
                        </a:spcBef>
                        <a:spcAft>
                          <a:spcPts val="0"/>
                        </a:spcAft>
                      </a:pPr>
                      <a:r>
                        <a:rPr lang="ka-GE" sz="1000" dirty="0" smtClean="0">
                          <a:effectLst/>
                          <a:latin typeface="Sylfaen" panose="010A0502050306030303" pitchFamily="18" charset="0"/>
                          <a:ea typeface="Times New Roman" panose="02020603050405020304" pitchFamily="18" charset="0"/>
                          <a:cs typeface="Times New Roman" panose="02020603050405020304" pitchFamily="18" charset="0"/>
                        </a:rPr>
                        <a:t>არაორგანული </a:t>
                      </a: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მტვრის და წვის პროდუქტების </a:t>
                      </a:r>
                      <a:r>
                        <a:rPr lang="ka-GE" sz="1000" dirty="0" smtClean="0">
                          <a:effectLst/>
                          <a:latin typeface="Sylfaen" panose="010A0502050306030303" pitchFamily="18" charset="0"/>
                          <a:ea typeface="Times New Roman" panose="02020603050405020304" pitchFamily="18" charset="0"/>
                          <a:cs typeface="Times New Roman" panose="02020603050405020304" pitchFamily="18" charset="0"/>
                        </a:rPr>
                        <a:t>გავრცელება;</a:t>
                      </a:r>
                    </a:p>
                    <a:p>
                      <a:pPr marL="0" marR="0" algn="just">
                        <a:lnSpc>
                          <a:spcPct val="115000"/>
                        </a:lnSpc>
                        <a:spcBef>
                          <a:spcPts val="0"/>
                        </a:spcBef>
                        <a:spcAft>
                          <a:spcPts val="0"/>
                        </a:spcAft>
                      </a:pPr>
                      <a:r>
                        <a:rPr lang="ka-GE" sz="1000" dirty="0" smtClean="0">
                          <a:effectLst/>
                          <a:latin typeface="Sylfaen" panose="010A0502050306030303" pitchFamily="18" charset="0"/>
                          <a:ea typeface="Times New Roman" panose="02020603050405020304" pitchFamily="18" charset="0"/>
                          <a:cs typeface="Times New Roman" panose="02020603050405020304" pitchFamily="18" charset="0"/>
                        </a:rPr>
                        <a:t>დაბინძურების </a:t>
                      </a: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ძირითად წყაროებს წარმოადგენს სამშენებლო ტექნიკა, მიწის სამუშაოები და სატრანსპორტო გადაადგილებები.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დასაქმებული პერსონალი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smtClean="0">
                          <a:effectLst/>
                          <a:latin typeface="Sylfaen" panose="010A0502050306030303" pitchFamily="18" charset="0"/>
                          <a:ea typeface="Times New Roman" panose="02020603050405020304" pitchFamily="18" charset="0"/>
                          <a:cs typeface="Times New Roman" panose="02020603050405020304" pitchFamily="18" charset="0"/>
                        </a:rPr>
                        <a:t>უახლოესი დასახლებული პუნქტი (სოფ. ბალიჭი)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ბიოლოგიური გარემო</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მანქანა-დანადგარების ტექნიკური გამართულობის უზრუნველყოფა;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მოძრაობის სიჩქარეების დაცვა;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ადვილად ამტვერებადი მასალების შეძლებისდაგვარად გადაფარვა.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მუდმივი მონიტორინგი.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6762943"/>
                  </a:ext>
                </a:extLst>
              </a:tr>
              <a:tr h="175260">
                <a:tc>
                  <a:txBody>
                    <a:bodyPr/>
                    <a:lstStyle/>
                    <a:p>
                      <a:pPr marL="0" marR="0">
                        <a:lnSpc>
                          <a:spcPct val="115000"/>
                        </a:lnSpc>
                        <a:spcBef>
                          <a:spcPts val="0"/>
                        </a:spcBef>
                        <a:spcAft>
                          <a:spcPts val="0"/>
                        </a:spcAft>
                      </a:pPr>
                      <a:r>
                        <a:rPr lang="ka-GE" sz="1000" b="1" i="1" dirty="0">
                          <a:effectLst/>
                          <a:latin typeface="Sylfaen" panose="010A0502050306030303" pitchFamily="18" charset="0"/>
                          <a:ea typeface="Times New Roman" panose="02020603050405020304" pitchFamily="18" charset="0"/>
                          <a:cs typeface="Times New Roman" panose="02020603050405020304" pitchFamily="18" charset="0"/>
                        </a:rPr>
                        <a:t>ექსპლუატაციის ეტაპი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70131997"/>
                  </a:ext>
                </a:extLst>
              </a:tr>
              <a:tr h="1107823">
                <a:tc>
                  <a:txBody>
                    <a:bodyPr/>
                    <a:lstStyle/>
                    <a:p>
                      <a:pPr marL="0" marR="0" algn="just">
                        <a:lnSpc>
                          <a:spcPct val="115000"/>
                        </a:lnSpc>
                        <a:spcBef>
                          <a:spcPts val="0"/>
                        </a:spcBef>
                        <a:spcAft>
                          <a:spcPts val="0"/>
                        </a:spcAft>
                      </a:pPr>
                      <a:r>
                        <a:rPr lang="ka-GE" sz="1000" dirty="0" smtClean="0">
                          <a:effectLst/>
                          <a:latin typeface="Sylfaen" panose="010A0502050306030303" pitchFamily="18" charset="0"/>
                          <a:ea typeface="Calibri" panose="020F0502020204030204" pitchFamily="34" charset="0"/>
                          <a:cs typeface="Times New Roman" panose="02020603050405020304" pitchFamily="18" charset="0"/>
                        </a:rPr>
                        <a:t>გამწმენდი</a:t>
                      </a:r>
                      <a:r>
                        <a:rPr lang="ka-GE" sz="1000" baseline="0" dirty="0" smtClean="0">
                          <a:effectLst/>
                          <a:latin typeface="Sylfaen" panose="010A0502050306030303" pitchFamily="18" charset="0"/>
                          <a:ea typeface="Calibri" panose="020F0502020204030204" pitchFamily="34" charset="0"/>
                          <a:cs typeface="Times New Roman" panose="02020603050405020304" pitchFamily="18" charset="0"/>
                        </a:rPr>
                        <a:t> ნაგებობის ექსპლუატაცია</a:t>
                      </a:r>
                    </a:p>
                    <a:p>
                      <a:pPr marL="0" marR="0" algn="just">
                        <a:lnSpc>
                          <a:spcPct val="115000"/>
                        </a:lnSpc>
                        <a:spcBef>
                          <a:spcPts val="0"/>
                        </a:spcBef>
                        <a:spcAft>
                          <a:spcPts val="0"/>
                        </a:spcAft>
                      </a:pPr>
                      <a:r>
                        <a:rPr lang="ka-GE" sz="1000" baseline="0" dirty="0" smtClean="0">
                          <a:effectLst/>
                          <a:latin typeface="Sylfaen" panose="010A0502050306030303" pitchFamily="18" charset="0"/>
                          <a:ea typeface="Calibri" panose="020F0502020204030204" pitchFamily="34" charset="0"/>
                          <a:cs typeface="Times New Roman" panose="02020603050405020304" pitchFamily="18" charset="0"/>
                        </a:rPr>
                        <a:t>სამშენებლო/სარემონტო სამუშაოები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33940413"/>
                  </a:ext>
                </a:extLst>
              </a:tr>
              <a:tr h="252896">
                <a:tc gridSpan="3">
                  <a:txBody>
                    <a:bodyPr/>
                    <a:lstStyle/>
                    <a:p>
                      <a:pPr marL="0" marR="0">
                        <a:lnSpc>
                          <a:spcPct val="115000"/>
                        </a:lnSpc>
                        <a:spcBef>
                          <a:spcPts val="0"/>
                        </a:spcBef>
                        <a:spcAft>
                          <a:spcPts val="0"/>
                        </a:spcAft>
                      </a:pPr>
                      <a:r>
                        <a:rPr lang="ka-GE" sz="1000" b="1" dirty="0">
                          <a:effectLst/>
                          <a:latin typeface="Sylfaen" panose="010A0502050306030303" pitchFamily="18" charset="0"/>
                          <a:ea typeface="Times New Roman" panose="02020603050405020304" pitchFamily="18" charset="0"/>
                          <a:cs typeface="Times New Roman" panose="02020603050405020304" pitchFamily="18" charset="0"/>
                        </a:rPr>
                        <a:t>ხმაურის გავრცელება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527136"/>
                  </a:ext>
                </a:extLst>
              </a:tr>
              <a:tr h="175260">
                <a:tc>
                  <a:txBody>
                    <a:bodyPr/>
                    <a:lstStyle/>
                    <a:p>
                      <a:pPr marL="0" marR="0">
                        <a:lnSpc>
                          <a:spcPct val="115000"/>
                        </a:lnSpc>
                        <a:spcBef>
                          <a:spcPts val="0"/>
                        </a:spcBef>
                        <a:spcAft>
                          <a:spcPts val="0"/>
                        </a:spcAft>
                      </a:pPr>
                      <a:r>
                        <a:rPr lang="ka-GE" sz="1000" b="1" i="1" dirty="0">
                          <a:effectLst/>
                          <a:latin typeface="Sylfaen" panose="010A0502050306030303" pitchFamily="18" charset="0"/>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4">
                  <a:txBody>
                    <a:bodyPr/>
                    <a:lstStyle/>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დასაქმებული პერსონალი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დასახლებული პუნქტი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ბიოლოგიური გარემო</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ხმაურგამომწვევი და მანქანა-დანადგარების გამართულობის უზრუნველყოფა;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ხმაურიანი სამუშაოების დღის საათებში წარმოება;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საჭიროების შემთხვევაში პერსონალის აღჭურვა დამცავი საშუალებებით;</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საჩივრების შემოსვლის შემთხვევაში მოხდება მათი დაფიქსირება/აღრიცხვა და სათანადო რეაგირება;</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38895286"/>
                  </a:ext>
                </a:extLst>
              </a:tr>
              <a:tr h="1147196">
                <a:tc>
                  <a:txBody>
                    <a:bodyPr/>
                    <a:lstStyle/>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გამწმენდი ნაგებობების სამშენებლო სამუშაოები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21645734"/>
                  </a:ext>
                </a:extLst>
              </a:tr>
              <a:tr h="236047">
                <a:tc>
                  <a:txBody>
                    <a:bodyPr/>
                    <a:lstStyle/>
                    <a:p>
                      <a:pPr marL="0" marR="0">
                        <a:lnSpc>
                          <a:spcPct val="115000"/>
                        </a:lnSpc>
                        <a:spcBef>
                          <a:spcPts val="0"/>
                        </a:spcBef>
                        <a:spcAft>
                          <a:spcPts val="0"/>
                        </a:spcAft>
                      </a:pPr>
                      <a:r>
                        <a:rPr lang="ka-GE" sz="1000" b="1" i="1" dirty="0">
                          <a:effectLst/>
                          <a:latin typeface="Sylfaen" panose="010A0502050306030303" pitchFamily="18" charset="0"/>
                          <a:ea typeface="Times New Roman" panose="02020603050405020304" pitchFamily="18" charset="0"/>
                          <a:cs typeface="Times New Roman" panose="02020603050405020304" pitchFamily="18" charset="0"/>
                        </a:rPr>
                        <a:t>ექსპლუატაციის ეტაპი</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tc rowSpan="2">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ხმაურის ყველა წყარო (ელექტროძარვები, ტუმბოები მიქსერები და სხვ.) განთავსებული იქნება გამწმენდი ნაგებობის შიგნით. გამწმნედი ნაგებობა (კონტეინერი) მოწყობილი იქნება სპეციალური ხმაურ-თბოსაიზოლაციო მასალის გამოყენებით.</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61213254"/>
                  </a:ext>
                </a:extLst>
              </a:tr>
              <a:tr h="826132">
                <a:tc>
                  <a:txBody>
                    <a:bodyPr/>
                    <a:lstStyle/>
                    <a:p>
                      <a:pPr marL="0" marR="0">
                        <a:lnSpc>
                          <a:spcPct val="115000"/>
                        </a:lnSpc>
                        <a:spcBef>
                          <a:spcPts val="0"/>
                        </a:spcBef>
                        <a:spcAft>
                          <a:spcPts val="0"/>
                        </a:spcAf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ხმაურის გავრცელების ძირითადი წყაროებია: ელექტროძრავების, დანაგარების და საჭიროების  შემთხვევაში  დიზელ-გენერატორის  მუშაობა.	</a:t>
                      </a:r>
                      <a:endParaRPr lang="en-US" sz="1000" dirty="0">
                        <a:effectLst/>
                        <a:latin typeface="Sylfaen" panose="010A0502050306030303" pitchFamily="18" charset="0"/>
                        <a:ea typeface="Calibri" panose="020F0502020204030204" pitchFamily="34" charset="0"/>
                        <a:cs typeface="Times New Roman" panose="02020603050405020304" pitchFamily="18" charset="0"/>
                      </a:endParaRPr>
                    </a:p>
                  </a:txBody>
                  <a:tcPr marL="42334" marR="42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7514993"/>
                  </a:ext>
                </a:extLst>
              </a:tr>
            </a:tbl>
          </a:graphicData>
        </a:graphic>
      </p:graphicFrame>
    </p:spTree>
    <p:extLst>
      <p:ext uri="{BB962C8B-B14F-4D97-AF65-F5344CB8AC3E}">
        <p14:creationId xmlns:p14="http://schemas.microsoft.com/office/powerpoint/2010/main" val="259488277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22345364"/>
              </p:ext>
            </p:extLst>
          </p:nvPr>
        </p:nvGraphicFramePr>
        <p:xfrm>
          <a:off x="289560" y="91443"/>
          <a:ext cx="11696699" cy="5998152"/>
        </p:xfrm>
        <a:graphic>
          <a:graphicData uri="http://schemas.openxmlformats.org/drawingml/2006/table">
            <a:tbl>
              <a:tblPr firstRow="1" firstCol="1" bandRow="1"/>
              <a:tblGrid>
                <a:gridCol w="5028347">
                  <a:extLst>
                    <a:ext uri="{9D8B030D-6E8A-4147-A177-3AD203B41FA5}">
                      <a16:colId xmlns:a16="http://schemas.microsoft.com/office/drawing/2014/main" val="680320677"/>
                    </a:ext>
                  </a:extLst>
                </a:gridCol>
                <a:gridCol w="2287349">
                  <a:extLst>
                    <a:ext uri="{9D8B030D-6E8A-4147-A177-3AD203B41FA5}">
                      <a16:colId xmlns:a16="http://schemas.microsoft.com/office/drawing/2014/main" val="14713824"/>
                    </a:ext>
                  </a:extLst>
                </a:gridCol>
                <a:gridCol w="4317950">
                  <a:extLst>
                    <a:ext uri="{9D8B030D-6E8A-4147-A177-3AD203B41FA5}">
                      <a16:colId xmlns:a16="http://schemas.microsoft.com/office/drawing/2014/main" val="2864531981"/>
                    </a:ext>
                  </a:extLst>
                </a:gridCol>
                <a:gridCol w="63053">
                  <a:extLst>
                    <a:ext uri="{9D8B030D-6E8A-4147-A177-3AD203B41FA5}">
                      <a16:colId xmlns:a16="http://schemas.microsoft.com/office/drawing/2014/main" val="1143368978"/>
                    </a:ext>
                  </a:extLst>
                </a:gridCol>
              </a:tblGrid>
              <a:tr h="267264">
                <a:tc>
                  <a:txBody>
                    <a:bodyPr/>
                    <a:lstStyle/>
                    <a:p>
                      <a:pPr marL="0" marR="0" algn="ctr">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ზემოქმედების აღწერა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ka-GE" sz="1000" b="1">
                          <a:effectLst/>
                          <a:latin typeface="+mn-lt"/>
                          <a:ea typeface="Times New Roman" panose="02020603050405020304" pitchFamily="18" charset="0"/>
                          <a:cs typeface="Times New Roman" panose="02020603050405020304" pitchFamily="18" charset="0"/>
                        </a:rPr>
                        <a:t>ზემოქმედების რეცეპტორები</a:t>
                      </a:r>
                      <a:endParaRPr lang="en-US" sz="100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ka-GE" sz="1000" b="1">
                          <a:effectLst/>
                          <a:latin typeface="+mn-lt"/>
                          <a:ea typeface="Times New Roman" panose="02020603050405020304" pitchFamily="18" charset="0"/>
                          <a:cs typeface="Times New Roman" panose="02020603050405020304" pitchFamily="18" charset="0"/>
                        </a:rPr>
                        <a:t>შემარბილებელი ღონისძიებები</a:t>
                      </a:r>
                      <a:endParaRPr lang="en-US" sz="100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64347833"/>
                  </a:ext>
                </a:extLst>
              </a:tr>
              <a:tr h="239213">
                <a:tc gridSpan="3">
                  <a:txBody>
                    <a:bodyPr/>
                    <a:lstStyle/>
                    <a:p>
                      <a:pPr marL="0" marR="0">
                        <a:lnSpc>
                          <a:spcPct val="115000"/>
                        </a:lnSpc>
                        <a:spcBef>
                          <a:spcPts val="0"/>
                        </a:spcBef>
                        <a:spcAft>
                          <a:spcPts val="0"/>
                        </a:spcAft>
                      </a:pPr>
                      <a:r>
                        <a:rPr lang="ka-GE" sz="1000" b="1" i="1" dirty="0">
                          <a:effectLst/>
                          <a:latin typeface="+mn-lt"/>
                          <a:ea typeface="Times New Roman" panose="02020603050405020304" pitchFamily="18" charset="0"/>
                          <a:cs typeface="Times New Roman" panose="02020603050405020304" pitchFamily="18" charset="0"/>
                        </a:rPr>
                        <a:t>საშიში გეოლოგიური მოვლენების განვითარების </a:t>
                      </a:r>
                      <a:r>
                        <a:rPr lang="ka-GE" sz="1000" b="1" i="1" dirty="0" smtClean="0">
                          <a:effectLst/>
                          <a:latin typeface="+mn-lt"/>
                          <a:ea typeface="Times New Roman" panose="02020603050405020304" pitchFamily="18" charset="0"/>
                          <a:cs typeface="Times New Roman" panose="02020603050405020304" pitchFamily="18" charset="0"/>
                        </a:rPr>
                        <a:t>რისკი</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marL="0" marR="0">
                        <a:lnSpc>
                          <a:spcPct val="115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3399342"/>
                  </a:ext>
                </a:extLst>
              </a:tr>
              <a:tr h="332278">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ნაგებობების მოწყობის/სამშენებლო სამუშაოები</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გეოლოგიური გარემო</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ჩატარებული საინჟინრო-გეოლოგიური კვლევის ფარგლებში გამოვლინდა, რომ ტერიტორია მდგრადია და რაიმე მნიშვნელოვანი სახის საშიში გეოლოგიური პროცესების განვითარების კვალი არ დაფიქსირებულა. </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მშენებლობის და ექპლუატაციის პროცესში შემარბილებელი ღონისძიებების განხორციელება არ იგეგმება.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1566087"/>
                  </a:ext>
                </a:extLst>
              </a:tr>
              <a:tr h="664556">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ექსპლუატაციის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ნაგებობის ფუნქციონირება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5884031"/>
                  </a:ext>
                </a:extLst>
              </a:tr>
              <a:tr h="212259">
                <a:tc gridSpan="2">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ვიზუალური ეფექტი და ლანდშაფტის </a:t>
                      </a:r>
                      <a:r>
                        <a:rPr lang="ka-GE" sz="1000" b="1" dirty="0" smtClean="0">
                          <a:effectLst/>
                          <a:latin typeface="+mn-lt"/>
                          <a:ea typeface="Times New Roman" panose="02020603050405020304" pitchFamily="18" charset="0"/>
                          <a:cs typeface="Times New Roman" panose="02020603050405020304" pitchFamily="18" charset="0"/>
                        </a:rPr>
                        <a:t>ცვლილება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marL="0" marR="0">
                        <a:lnSpc>
                          <a:spcPct val="115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a:effectLst/>
                          <a:latin typeface="+mn-lt"/>
                          <a:ea typeface="Times New Roman" panose="02020603050405020304" pitchFamily="18" charset="0"/>
                          <a:cs typeface="Times New Roman" panose="02020603050405020304" pitchFamily="18" charset="0"/>
                        </a:rPr>
                        <a:t>მშენებლობის დასრულების შემდეგ მოხდება მანქანა-დანადგარების, მასალის და ნარჩენების გატანა.</a:t>
                      </a:r>
                      <a:endParaRPr lang="en-US" sz="100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65317994"/>
                  </a:ext>
                </a:extLst>
              </a:tr>
              <a:tr h="996834">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ნაგებობების მოწყობის/სამშენებლო სამუშაოები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სატრანსპორტო ნაკადების ზრდა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მომუშავე ტექნიკის და ხალხის გააქტიურება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მშენებარე კონსტრუქციების, სამშენებლო მასალების განთავსება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ნარჩენების წარმოქმნა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დასაქმებული პერსონალი</a:t>
                      </a:r>
                      <a:endParaRPr lang="en-US" sz="1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დასახლებული პუნქტი</a:t>
                      </a:r>
                      <a:endParaRPr lang="en-US" sz="1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ბიოლოგიური გარემო</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8444214"/>
                  </a:ext>
                </a:extLst>
              </a:tr>
              <a:tr h="830695">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ექსპლუატაციის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ნაგებობის ფუნქციონირება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პერიოდული/გეგმიური სარემონტო სამუშაოები </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ექსპლუატაციის პროცესში მნიშვნელოვანი სახის პერიოდული/გეგმიური სარემონტო სამუშაოები არ იგეგმება. გამომდინარე აღნიშნულიდან, მიმდინარე საქმიანობით გამოწვეული ვიზუალური და ლანდშაფტური ზემოქმედებები შემარბილებელი ღონისძიებების გატარებას არ საჭიროებს.</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381610"/>
                  </a:ext>
                </a:extLst>
              </a:tr>
              <a:tr h="263645">
                <a:tc gridSpan="4">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ზემოქმედება ნიადაგის სტაბილურობასა და ხარისხზე </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9879444"/>
                  </a:ext>
                </a:extLst>
              </a:tr>
              <a:tr h="166139">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4" gridSpan="2">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დაწესდება კონტროლი ნარჩენების სათანადო მართვაზე;</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რეგულარულად შემოწმდება მანქანები და დანადგარები. დაზიანების და საწვავის/ზეთის ჟონვის დაფიქსირების შემთხვევაში დაუყოვნებლივ მოხდება დაზიანების შეკეთება. დაზიანებული მანქანები სამუშაო მოედანზე არ დაიშვებიან;</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შემთხვევითი დაღვრის შემთხვევაში მოხდება დაბინძურებული ფენის დროული მოხსნა და გატანა ტერიტორიიდან. </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საჭიროების შემთხვევაში, წინასწარ მოხსნილი ნაყოფიერი ფენა გამოყენებული იქნება სარეკულტივაციო სამუშაოებში</a:t>
                      </a:r>
                      <a:r>
                        <a:rPr lang="ka-GE" sz="1000" dirty="0" smtClean="0">
                          <a:effectLst/>
                          <a:latin typeface="+mn-lt"/>
                          <a:ea typeface="Times New Roman" panose="02020603050405020304" pitchFamily="18"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4" hMerge="1">
                  <a:txBody>
                    <a:bodyPr/>
                    <a:lstStyle/>
                    <a:p>
                      <a:endParaRPr lang="en-US"/>
                    </a:p>
                  </a:txBody>
                  <a:tcPr/>
                </a:tc>
                <a:extLst>
                  <a:ext uri="{0D108BD9-81ED-4DB2-BD59-A6C34878D82A}">
                    <a16:rowId xmlns:a16="http://schemas.microsoft.com/office/drawing/2014/main" val="2835990071"/>
                  </a:ext>
                </a:extLst>
              </a:tr>
              <a:tr h="576125">
                <a:tc>
                  <a:txBody>
                    <a:bodyPr/>
                    <a:lstStyle/>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ნაგებობების მოწყობის/სამშენებლო სამუშაოები</a:t>
                      </a:r>
                      <a:endParaRPr lang="en-US" sz="1000" dirty="0">
                        <a:effectLst/>
                        <a:latin typeface="+mn-l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ka-GE" sz="1000" dirty="0" smtClean="0">
                          <a:effectLst/>
                          <a:latin typeface="+mn-lt"/>
                          <a:ea typeface="Times New Roman" panose="02020603050405020304" pitchFamily="18" charset="0"/>
                          <a:cs typeface="Times New Roman" panose="02020603050405020304" pitchFamily="18" charset="0"/>
                        </a:rPr>
                        <a:t>მოქმედი </a:t>
                      </a:r>
                      <a:r>
                        <a:rPr lang="ka-GE" sz="1000" dirty="0">
                          <a:effectLst/>
                          <a:latin typeface="+mn-lt"/>
                          <a:ea typeface="Times New Roman" panose="02020603050405020304" pitchFamily="18" charset="0"/>
                          <a:cs typeface="Times New Roman" panose="02020603050405020304" pitchFamily="18" charset="0"/>
                        </a:rPr>
                        <a:t>ტექნიკიდან, სატრანსპორტო საშუალებებიდან  ან სხვა დანადგარ-მექანიზმებიდან ნავთობპროდუქტების დაღვრა/გაჟონვა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3">
                  <a:txBody>
                    <a:bodyPr/>
                    <a:lstStyle/>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ბიოლოგიური გარემო</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38808558"/>
                  </a:ext>
                </a:extLst>
              </a:tr>
              <a:tr h="166139">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ექპლუატაციის ეტაპი</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903103907"/>
                  </a:ext>
                </a:extLst>
              </a:tr>
              <a:tr h="1152251">
                <a:tc>
                  <a:txBody>
                    <a:bodyPr/>
                    <a:lstStyle/>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ნაგებობის ფუნქციონირება</a:t>
                      </a:r>
                      <a:endParaRPr lang="en-US" sz="1000" dirty="0">
                        <a:effectLst/>
                        <a:latin typeface="+mn-l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პერიოდული/გეგმიური სარემონტო სამუშაოები</a:t>
                      </a:r>
                      <a:endParaRPr lang="en-US" sz="1000" dirty="0">
                        <a:effectLst/>
                        <a:latin typeface="+mn-l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ავარიული სიტუაციების განვითარება</a:t>
                      </a:r>
                      <a:endParaRPr lang="en-US" sz="1000" dirty="0">
                        <a:effectLst/>
                        <a:latin typeface="+mn-l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(ინფრასტრუქტურის დაზიანების შემთხვევაში ჩამდინარე წყლების გამწმენდი ნაგებობის ტერიტორიაზე დაღვრა და გავრცელება).</a:t>
                      </a:r>
                      <a:endParaRPr lang="en-US" sz="1000" dirty="0">
                        <a:effectLst/>
                        <a:latin typeface="+mn-lt"/>
                        <a:ea typeface="Calibri" panose="020F0502020204030204" pitchFamily="34" charset="0"/>
                        <a:cs typeface="Times New Roman" panose="02020603050405020304" pitchFamily="18" charset="0"/>
                      </a:endParaRPr>
                    </a:p>
                  </a:txBody>
                  <a:tcPr marL="35578" marR="35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525972975"/>
                  </a:ext>
                </a:extLst>
              </a:tr>
            </a:tbl>
          </a:graphicData>
        </a:graphic>
      </p:graphicFrame>
    </p:spTree>
    <p:extLst>
      <p:ext uri="{BB962C8B-B14F-4D97-AF65-F5344CB8AC3E}">
        <p14:creationId xmlns:p14="http://schemas.microsoft.com/office/powerpoint/2010/main" val="348088180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78180" y="1158240"/>
            <a:ext cx="8778240" cy="1123384"/>
          </a:xfrm>
          <a:prstGeom prst="rect">
            <a:avLst/>
          </a:prstGeom>
        </p:spPr>
        <p:txBody>
          <a:bodyPr wrap="square">
            <a:spAutoFit/>
          </a:bodyPr>
          <a:lstStyle/>
          <a:p>
            <a:pPr algn="just">
              <a:spcBef>
                <a:spcPts val="600"/>
              </a:spcBef>
              <a:spcAft>
                <a:spcPts val="600"/>
              </a:spcAft>
            </a:pPr>
            <a:endParaRPr lang="ka-GE" sz="1600" dirty="0" smtClean="0">
              <a:latin typeface="Sylfaen" panose="010A0502050306030303" pitchFamily="18" charset="0"/>
            </a:endParaRPr>
          </a:p>
          <a:p>
            <a:pPr algn="just">
              <a:spcBef>
                <a:spcPts val="600"/>
              </a:spcBef>
              <a:spcAft>
                <a:spcPts val="600"/>
              </a:spcAft>
            </a:pPr>
            <a:r>
              <a:rPr lang="ka-GE" dirty="0" smtClean="0"/>
              <a:t> </a:t>
            </a:r>
          </a:p>
          <a:p>
            <a:pPr algn="just"/>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37524476"/>
              </p:ext>
            </p:extLst>
          </p:nvPr>
        </p:nvGraphicFramePr>
        <p:xfrm>
          <a:off x="289560" y="106680"/>
          <a:ext cx="11254740" cy="5989321"/>
        </p:xfrm>
        <a:graphic>
          <a:graphicData uri="http://schemas.openxmlformats.org/drawingml/2006/table">
            <a:tbl>
              <a:tblPr firstRow="1" firstCol="1" bandRow="1"/>
              <a:tblGrid>
                <a:gridCol w="2813685">
                  <a:extLst>
                    <a:ext uri="{9D8B030D-6E8A-4147-A177-3AD203B41FA5}">
                      <a16:colId xmlns:a16="http://schemas.microsoft.com/office/drawing/2014/main" val="1684688253"/>
                    </a:ext>
                  </a:extLst>
                </a:gridCol>
                <a:gridCol w="1551610">
                  <a:extLst>
                    <a:ext uri="{9D8B030D-6E8A-4147-A177-3AD203B41FA5}">
                      <a16:colId xmlns:a16="http://schemas.microsoft.com/office/drawing/2014/main" val="1721426609"/>
                    </a:ext>
                  </a:extLst>
                </a:gridCol>
                <a:gridCol w="6889445">
                  <a:extLst>
                    <a:ext uri="{9D8B030D-6E8A-4147-A177-3AD203B41FA5}">
                      <a16:colId xmlns:a16="http://schemas.microsoft.com/office/drawing/2014/main" val="2419360919"/>
                    </a:ext>
                  </a:extLst>
                </a:gridCol>
              </a:tblGrid>
              <a:tr h="292537">
                <a:tc gridSpan="3">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ბიოლოგიურ გარემოზე ზემოქმედების დახასიათება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1912427"/>
                  </a:ext>
                </a:extLst>
              </a:tr>
              <a:tr h="1256476">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ნაგებობების მოწყობის/სამშენებლო სამუშაოები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ბიოლოგიური გარემო</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marR="0" lvl="0" indent="-342900">
                        <a:lnSpc>
                          <a:spcPct val="115000"/>
                        </a:lnSpc>
                        <a:spcBef>
                          <a:spcPts val="0"/>
                        </a:spcBef>
                        <a:spcAft>
                          <a:spcPts val="0"/>
                        </a:spcAft>
                        <a:buFont typeface="Wingdings" panose="05000000000000000000" pitchFamily="2" charset="2"/>
                        <a:buChar char=""/>
                      </a:pPr>
                      <a:r>
                        <a:rPr lang="ka-GE" sz="1000" dirty="0" smtClean="0">
                          <a:effectLst/>
                          <a:latin typeface="+mn-lt"/>
                          <a:ea typeface="Times New Roman" panose="02020603050405020304" pitchFamily="18" charset="0"/>
                          <a:cs typeface="Times New Roman" panose="02020603050405020304" pitchFamily="18" charset="0"/>
                        </a:rPr>
                        <a:t>მოხდება </a:t>
                      </a:r>
                      <a:r>
                        <a:rPr lang="ka-GE" sz="1000" dirty="0">
                          <a:effectLst/>
                          <a:latin typeface="+mn-lt"/>
                          <a:ea typeface="Times New Roman" panose="02020603050405020304" pitchFamily="18" charset="0"/>
                          <a:cs typeface="Times New Roman" panose="02020603050405020304" pitchFamily="18" charset="0"/>
                        </a:rPr>
                        <a:t>სამუშაო უბნების შემოსაზღვრა;</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მაქსიმალურად შეიზღუდება მიწის სამუშაოების პერიოდი;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ორმოები, ტრანშეები და სხვა შემოზღუდული იქნება რაიმე წინააღმდეგობით ცხოველების შიგ ჩავარდნის თავიდან ასაცილებლად – დიდი ზომის სახეობებისათვის მკვეთრი ფერის ლენტი, მცირე ზომის ცხოველებისათვის ყველანაირი ბრტყელი მასალა – თუნუქი, პოლიეთილენი და სხვ. ტრანშეებსა და ორმოებში ღამით ჩაშვებული იქნება გრძელი ფიცრები ან ხის მორები, იმისთვის, რომ წვრილ ცხოველებს საშუალება ჰქონდეთ ამოვიდნენ იქიდან. ორმოები და ტრანშეები შემოწმდება მიწით შევსების წინ.</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386877"/>
                  </a:ext>
                </a:extLst>
              </a:tr>
              <a:tr h="897482">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ექპლუატაციის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ნაგებობის ფუნქციონირება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პერიოდული/გეგმიური სარემონტო სამუშაოების შესრულების პროცესში (მტვრის და წვის პროდუქტების გავრცელება)</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smtClean="0">
                          <a:effectLst/>
                          <a:latin typeface="+mn-lt"/>
                          <a:ea typeface="Times New Roman" panose="02020603050405020304" pitchFamily="18" charset="0"/>
                          <a:cs typeface="Times New Roman" panose="02020603050405020304" pitchFamily="18" charset="0"/>
                        </a:rPr>
                        <a:t>სარემონტო</a:t>
                      </a:r>
                      <a:r>
                        <a:rPr lang="ka-GE" sz="1000" baseline="0" dirty="0" smtClean="0">
                          <a:effectLst/>
                          <a:latin typeface="+mn-lt"/>
                          <a:ea typeface="Times New Roman" panose="02020603050405020304" pitchFamily="18" charset="0"/>
                          <a:cs typeface="Times New Roman" panose="02020603050405020304" pitchFamily="18" charset="0"/>
                        </a:rPr>
                        <a:t> </a:t>
                      </a:r>
                      <a:r>
                        <a:rPr lang="ka-GE" sz="1000" dirty="0" smtClean="0">
                          <a:effectLst/>
                          <a:latin typeface="+mn-lt"/>
                          <a:ea typeface="Times New Roman" panose="02020603050405020304" pitchFamily="18" charset="0"/>
                          <a:cs typeface="Times New Roman" panose="02020603050405020304" pitchFamily="18" charset="0"/>
                        </a:rPr>
                        <a:t>სამუშაოების </a:t>
                      </a:r>
                      <a:r>
                        <a:rPr lang="ka-GE" sz="1000" dirty="0">
                          <a:effectLst/>
                          <a:latin typeface="+mn-lt"/>
                          <a:ea typeface="Times New Roman" panose="02020603050405020304" pitchFamily="18" charset="0"/>
                          <a:cs typeface="Times New Roman" panose="02020603050405020304" pitchFamily="18" charset="0"/>
                        </a:rPr>
                        <a:t>შესრულების </a:t>
                      </a:r>
                      <a:r>
                        <a:rPr lang="ka-GE" sz="1000" dirty="0" smtClean="0">
                          <a:effectLst/>
                          <a:latin typeface="+mn-lt"/>
                          <a:ea typeface="Times New Roman" panose="02020603050405020304" pitchFamily="18" charset="0"/>
                          <a:cs typeface="Times New Roman" panose="02020603050405020304" pitchFamily="18" charset="0"/>
                        </a:rPr>
                        <a:t>პროცესით გამოწვეული</a:t>
                      </a:r>
                      <a:r>
                        <a:rPr lang="ka-GE" sz="1000" baseline="0" dirty="0" smtClean="0">
                          <a:effectLst/>
                          <a:latin typeface="+mn-lt"/>
                          <a:ea typeface="Times New Roman" panose="02020603050405020304" pitchFamily="18" charset="0"/>
                          <a:cs typeface="Times New Roman" panose="02020603050405020304" pitchFamily="18" charset="0"/>
                        </a:rPr>
                        <a:t> ზემოქმედება </a:t>
                      </a:r>
                      <a:r>
                        <a:rPr lang="ka-GE" sz="1000" dirty="0" smtClean="0">
                          <a:effectLst/>
                          <a:latin typeface="+mn-lt"/>
                          <a:ea typeface="Times New Roman" panose="02020603050405020304" pitchFamily="18" charset="0"/>
                          <a:cs typeface="Times New Roman" panose="02020603050405020304" pitchFamily="18" charset="0"/>
                        </a:rPr>
                        <a:t>(მტვრის </a:t>
                      </a:r>
                      <a:r>
                        <a:rPr lang="ka-GE" sz="1000" dirty="0">
                          <a:effectLst/>
                          <a:latin typeface="+mn-lt"/>
                          <a:ea typeface="Times New Roman" panose="02020603050405020304" pitchFamily="18" charset="0"/>
                          <a:cs typeface="Times New Roman" panose="02020603050405020304" pitchFamily="18" charset="0"/>
                        </a:rPr>
                        <a:t>და წვის პროდუქტების </a:t>
                      </a:r>
                      <a:r>
                        <a:rPr lang="ka-GE" sz="1000" dirty="0" smtClean="0">
                          <a:effectLst/>
                          <a:latin typeface="+mn-lt"/>
                          <a:ea typeface="Times New Roman" panose="02020603050405020304" pitchFamily="18" charset="0"/>
                          <a:cs typeface="Times New Roman" panose="02020603050405020304" pitchFamily="18" charset="0"/>
                        </a:rPr>
                        <a:t>გავრცელება)</a:t>
                      </a:r>
                      <a:r>
                        <a:rPr lang="ka-GE" sz="1000" baseline="0" dirty="0" smtClean="0">
                          <a:effectLst/>
                          <a:latin typeface="+mn-lt"/>
                          <a:ea typeface="Times New Roman" panose="02020603050405020304" pitchFamily="18" charset="0"/>
                          <a:cs typeface="Times New Roman" panose="02020603050405020304" pitchFamily="18" charset="0"/>
                        </a:rPr>
                        <a:t> </a:t>
                      </a:r>
                      <a:r>
                        <a:rPr lang="ka-GE" sz="1000" dirty="0" smtClean="0">
                          <a:effectLst/>
                          <a:latin typeface="+mn-lt"/>
                          <a:ea typeface="Times New Roman" panose="02020603050405020304" pitchFamily="18" charset="0"/>
                          <a:cs typeface="Times New Roman" panose="02020603050405020304" pitchFamily="18" charset="0"/>
                        </a:rPr>
                        <a:t>მოკლევადიანი </a:t>
                      </a:r>
                      <a:r>
                        <a:rPr lang="ka-GE" sz="1000" dirty="0">
                          <a:effectLst/>
                          <a:latin typeface="+mn-lt"/>
                          <a:ea typeface="Times New Roman" panose="02020603050405020304" pitchFamily="18" charset="0"/>
                          <a:cs typeface="Times New Roman" panose="02020603050405020304" pitchFamily="18" charset="0"/>
                        </a:rPr>
                        <a:t>და დაბალი ინტენსივობის იქნება</a:t>
                      </a:r>
                      <a:r>
                        <a:rPr lang="ka-GE" sz="1000" dirty="0" smtClean="0">
                          <a:effectLst/>
                          <a:latin typeface="+mn-lt"/>
                          <a:ea typeface="Times New Roman" panose="02020603050405020304" pitchFamily="18" charset="0"/>
                          <a:cs typeface="Times New Roman" panose="02020603050405020304" pitchFamily="18" charset="0"/>
                        </a:rPr>
                        <a:t>. შესაბამისად,</a:t>
                      </a:r>
                      <a:r>
                        <a:rPr lang="ka-GE" sz="1000" baseline="0" dirty="0" smtClean="0">
                          <a:effectLst/>
                          <a:latin typeface="+mn-lt"/>
                          <a:ea typeface="Times New Roman" panose="02020603050405020304" pitchFamily="18" charset="0"/>
                          <a:cs typeface="Times New Roman" panose="02020603050405020304" pitchFamily="18" charset="0"/>
                        </a:rPr>
                        <a:t> დამატებით შემარბილებელ ღონისძიებას არ საჭიროებს.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37129163"/>
                  </a:ext>
                </a:extLst>
              </a:tr>
              <a:tr h="294120">
                <a:tc gridSpan="3">
                  <a:txBody>
                    <a:bodyPr/>
                    <a:lstStyle/>
                    <a:p>
                      <a:pPr marL="0" marR="0" algn="just">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ზემოქმედება ზედაპირული წყლის ხარისხზე</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1570299"/>
                  </a:ext>
                </a:extLst>
              </a:tr>
              <a:tr h="2432680">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მშენებლობის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ნაგებობების მოწყობის/სამშენებლო სამუშაოები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0" marR="0" algn="ctr">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ზედაპირული წყლის ობიექტები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უზრუნველყოფილი იქნება მანქანა/დანადგარების ტექნიკური გამართულობა;</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საჭიროების შემთხვევაში მანქანა/დანადგარები (მაგ. დიზელ-გენერატორი) განთავსდება ზედაპირული წყლის ობიექტიდან არანაკლებ 50 მ დაშორებით. </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გატარდება ნიადაგის დაცვასთან დაკავშირებული შემარბილებელი ღონისძიებები;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გათვალისწინებული იქნება  როგორც შემავალი ჩამდინარე წყლების, ასევე გაწმენდილი წყლის მდინარეში მოხვედრამდე სინჯების აღების შესაძლებლობა;</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დაწესდება გამწმენდი ნაგებობის მუშაობის ეფექტურობის კონტროლი;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მონიტორინგის გეგმის შესაბამისად განხორციელდება ჩამდინარე წყლების პერიოდული ლაბორატორიული კვლევები;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smtClean="0">
                          <a:effectLst/>
                          <a:latin typeface="+mn-lt"/>
                          <a:ea typeface="Times New Roman" panose="02020603050405020304" pitchFamily="18" charset="0"/>
                          <a:cs typeface="Times New Roman" panose="02020603050405020304" pitchFamily="18" charset="0"/>
                        </a:rPr>
                        <a:t>გატარდება </a:t>
                      </a:r>
                      <a:r>
                        <a:rPr lang="ka-GE" sz="1000" dirty="0">
                          <a:effectLst/>
                          <a:latin typeface="+mn-lt"/>
                          <a:ea typeface="Times New Roman" panose="02020603050405020304" pitchFamily="18" charset="0"/>
                          <a:cs typeface="Times New Roman" panose="02020603050405020304" pitchFamily="18" charset="0"/>
                        </a:rPr>
                        <a:t>გამწმენდი ნაგებობის შესაბამისი სარემონტო-პროფილაქტიკური სამუშაოები;</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დაცული იქნება ჩამდინარე წყლებთან ერთად ჩაშვებულ დამაბინძურებელ ნივთიერებათა ზღვრულად დასაშვები ჩაშვების (ზდჩ) ნორმები. </a:t>
                      </a:r>
                      <a:endParaRPr lang="en-US" sz="1000" dirty="0">
                        <a:effectLst/>
                        <a:latin typeface="+mn-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პერსონალს ჩაუტარდება ინსტრუქტაჟი.</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35128699"/>
                  </a:ext>
                </a:extLst>
              </a:tr>
              <a:tr h="816026">
                <a:tc>
                  <a:txBody>
                    <a:bodyPr/>
                    <a:lstStyle/>
                    <a:p>
                      <a:pPr marL="0" marR="0">
                        <a:lnSpc>
                          <a:spcPct val="115000"/>
                        </a:lnSpc>
                        <a:spcBef>
                          <a:spcPts val="0"/>
                        </a:spcBef>
                        <a:spcAft>
                          <a:spcPts val="0"/>
                        </a:spcAft>
                      </a:pPr>
                      <a:r>
                        <a:rPr lang="ka-GE" sz="1000" b="1" dirty="0">
                          <a:effectLst/>
                          <a:latin typeface="+mn-lt"/>
                          <a:ea typeface="Times New Roman" panose="02020603050405020304" pitchFamily="18" charset="0"/>
                          <a:cs typeface="Times New Roman" panose="02020603050405020304" pitchFamily="18" charset="0"/>
                        </a:rPr>
                        <a:t>ექპლუატაციის ეტაპი</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გამწმენდი ნაგებობის ფუნქციონირება</a:t>
                      </a:r>
                      <a:endParaRPr lang="en-US"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ka-GE" sz="1000" dirty="0">
                          <a:effectLst/>
                          <a:latin typeface="+mn-lt"/>
                          <a:ea typeface="Times New Roman" panose="02020603050405020304" pitchFamily="18" charset="0"/>
                          <a:cs typeface="Times New Roman" panose="02020603050405020304" pitchFamily="18" charset="0"/>
                        </a:rPr>
                        <a:t>პერიოდული/გეგმიური სარემონტო სამუშაოები</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a:txBody>
                    <a:bodyPr/>
                    <a:lstStyle/>
                    <a:p>
                      <a:pPr marL="342900" marR="0" lvl="0" indent="-342900" algn="just">
                        <a:lnSpc>
                          <a:spcPct val="115000"/>
                        </a:lnSpc>
                        <a:spcBef>
                          <a:spcPts val="0"/>
                        </a:spcBef>
                        <a:spcAft>
                          <a:spcPts val="0"/>
                        </a:spcAft>
                        <a:buFont typeface="Wingdings" panose="05000000000000000000" pitchFamily="2" charset="2"/>
                        <a:buChar char=""/>
                      </a:pPr>
                      <a:r>
                        <a:rPr lang="ka-GE" sz="1000" dirty="0">
                          <a:effectLst/>
                          <a:latin typeface="+mn-lt"/>
                          <a:ea typeface="Times New Roman" panose="02020603050405020304" pitchFamily="18" charset="0"/>
                          <a:cs typeface="Times New Roman" panose="02020603050405020304" pitchFamily="18" charset="0"/>
                        </a:rPr>
                        <a:t>ჩამდინარე წყლების მართვის არსებული მდგომარეობის გათვალისწინებით, (როგორც აღინიშნა დღეისათვის წარმოქმნილი წყლები გაწმენდა-გაუვნებლობის გარეშე ჩაედინება მდინარეებში), პროექტის განხორციელება დადებითად იმოქმედებს </a:t>
                      </a:r>
                      <a:r>
                        <a:rPr lang="ka-GE" sz="1000" dirty="0" smtClean="0">
                          <a:effectLst/>
                          <a:latin typeface="+mn-lt"/>
                          <a:ea typeface="Times New Roman" panose="02020603050405020304" pitchFamily="18" charset="0"/>
                          <a:cs typeface="Times New Roman" panose="02020603050405020304" pitchFamily="18" charset="0"/>
                        </a:rPr>
                        <a:t>მდ. მაშავერას</a:t>
                      </a:r>
                      <a:r>
                        <a:rPr lang="ka-GE" sz="1000" baseline="0" dirty="0" smtClean="0">
                          <a:effectLst/>
                          <a:latin typeface="+mn-lt"/>
                          <a:ea typeface="Times New Roman" panose="02020603050405020304" pitchFamily="18" charset="0"/>
                          <a:cs typeface="Times New Roman" panose="02020603050405020304" pitchFamily="18" charset="0"/>
                        </a:rPr>
                        <a:t> </a:t>
                      </a:r>
                      <a:r>
                        <a:rPr lang="ka-GE" sz="1000" dirty="0" smtClean="0">
                          <a:effectLst/>
                          <a:latin typeface="+mn-lt"/>
                          <a:ea typeface="Times New Roman" panose="02020603050405020304" pitchFamily="18" charset="0"/>
                          <a:cs typeface="Times New Roman" panose="02020603050405020304" pitchFamily="18" charset="0"/>
                        </a:rPr>
                        <a:t>წყლის </a:t>
                      </a:r>
                      <a:r>
                        <a:rPr lang="ka-GE" sz="1000" dirty="0">
                          <a:effectLst/>
                          <a:latin typeface="+mn-lt"/>
                          <a:ea typeface="Times New Roman" panose="02020603050405020304" pitchFamily="18" charset="0"/>
                          <a:cs typeface="Times New Roman" panose="02020603050405020304" pitchFamily="18" charset="0"/>
                        </a:rPr>
                        <a:t>ხარისხზე.</a:t>
                      </a:r>
                      <a:endParaRPr lang="en-US" sz="1000" dirty="0">
                        <a:effectLst/>
                        <a:latin typeface="+mn-lt"/>
                        <a:ea typeface="Calibri" panose="020F0502020204030204" pitchFamily="34" charset="0"/>
                        <a:cs typeface="Times New Roman" panose="02020603050405020304" pitchFamily="18" charset="0"/>
                      </a:endParaRPr>
                    </a:p>
                  </a:txBody>
                  <a:tcPr marL="25278" marR="2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61536952"/>
                  </a:ext>
                </a:extLst>
              </a:tr>
            </a:tbl>
          </a:graphicData>
        </a:graphic>
      </p:graphicFrame>
    </p:spTree>
    <p:extLst>
      <p:ext uri="{BB962C8B-B14F-4D97-AF65-F5344CB8AC3E}">
        <p14:creationId xmlns:p14="http://schemas.microsoft.com/office/powerpoint/2010/main" val="243698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97180" y="182881"/>
            <a:ext cx="10843260" cy="338554"/>
          </a:xfrm>
          <a:prstGeom prst="rect">
            <a:avLst/>
          </a:prstGeom>
        </p:spPr>
        <p:txBody>
          <a:bodyPr wrap="square">
            <a:spAutoFit/>
          </a:bodyPr>
          <a:lstStyle/>
          <a:p>
            <a:pPr algn="ctr"/>
            <a:r>
              <a:rPr lang="ka-GE" sz="1600" b="1" dirty="0">
                <a:solidFill>
                  <a:prstClr val="black"/>
                </a:solidFill>
                <a:latin typeface="Sylfaen" panose="010A0502050306030303" pitchFamily="18" charset="0"/>
              </a:rPr>
              <a:t>გზშ-ის ანგარიშის მომზადებისთვის </a:t>
            </a:r>
            <a:r>
              <a:rPr lang="ka-GE" sz="1600" b="1" dirty="0" smtClean="0">
                <a:solidFill>
                  <a:prstClr val="black"/>
                </a:solidFill>
                <a:latin typeface="Sylfaen" panose="010A0502050306030303" pitchFamily="18" charset="0"/>
              </a:rPr>
              <a:t>საჭირო</a:t>
            </a:r>
            <a:r>
              <a:rPr lang="ka-GE" sz="1600" b="1" dirty="0" smtClean="0">
                <a:latin typeface="Sylfaen" panose="010A0502050306030303" pitchFamily="18" charset="0"/>
              </a:rPr>
              <a:t> ჩასატარებელი </a:t>
            </a:r>
            <a:r>
              <a:rPr lang="ka-GE" sz="1600" b="1" dirty="0">
                <a:latin typeface="Sylfaen" panose="010A0502050306030303" pitchFamily="18" charset="0"/>
              </a:rPr>
              <a:t>საბაზისო/საძიებო </a:t>
            </a:r>
            <a:r>
              <a:rPr lang="ka-GE" sz="1600" b="1" dirty="0" smtClean="0">
                <a:latin typeface="Sylfaen" panose="010A0502050306030303" pitchFamily="18" charset="0"/>
              </a:rPr>
              <a:t>კვლევები</a:t>
            </a:r>
            <a:endParaRPr lang="en-US" sz="1600" b="1" dirty="0">
              <a:latin typeface="Sylfaen" panose="010A0502050306030303" pitchFamily="18" charset="0"/>
            </a:endParaRPr>
          </a:p>
        </p:txBody>
      </p:sp>
      <p:sp>
        <p:nvSpPr>
          <p:cNvPr id="8" name="Rectangle 7"/>
          <p:cNvSpPr/>
          <p:nvPr/>
        </p:nvSpPr>
        <p:spPr>
          <a:xfrm>
            <a:off x="1051560" y="609600"/>
            <a:ext cx="10088880" cy="4801314"/>
          </a:xfrm>
          <a:prstGeom prst="rect">
            <a:avLst/>
          </a:prstGeom>
        </p:spPr>
        <p:txBody>
          <a:bodyPr wrap="square">
            <a:spAutoFit/>
          </a:bodyPr>
          <a:lstStyle/>
          <a:p>
            <a:pPr>
              <a:spcBef>
                <a:spcPts val="600"/>
              </a:spcBef>
              <a:spcAft>
                <a:spcPts val="600"/>
              </a:spcAft>
            </a:pPr>
            <a:r>
              <a:rPr lang="ka-GE" sz="1200" b="1" i="1" dirty="0"/>
              <a:t>წყლის გარემო</a:t>
            </a:r>
          </a:p>
          <a:p>
            <a:pPr marL="285750" indent="-285750" algn="just">
              <a:buFont typeface="Wingdings" panose="05000000000000000000" pitchFamily="2" charset="2"/>
              <a:buChar char="Ø"/>
            </a:pPr>
            <a:r>
              <a:rPr lang="ka-GE" sz="1200" dirty="0"/>
              <a:t>გზშ-ს მომზადების პროცესში შემარბილებელი ღონისძიებების გათვალისწინებით შემუშავდება გარემოსდაცვითი მონიტორინგის პროგრამა. </a:t>
            </a:r>
          </a:p>
          <a:p>
            <a:pPr marL="285750" indent="-285750" algn="just">
              <a:buFont typeface="Wingdings" panose="05000000000000000000" pitchFamily="2" charset="2"/>
              <a:buChar char="Ø"/>
            </a:pPr>
            <a:r>
              <a:rPr lang="ka-GE" sz="1200" dirty="0" smtClean="0"/>
              <a:t>შემუშავდება </a:t>
            </a:r>
            <a:r>
              <a:rPr lang="ka-GE" sz="1200" dirty="0"/>
              <a:t>და სამინისტროს შესათანხმებლად წარედგინება ზდჩ-ს ნორმატივების პროექტი</a:t>
            </a:r>
            <a:r>
              <a:rPr lang="ka-GE" sz="1200" dirty="0" smtClean="0"/>
              <a:t>.</a:t>
            </a:r>
          </a:p>
          <a:p>
            <a:pPr marL="285750" indent="-285750" algn="just">
              <a:buFont typeface="Wingdings" panose="05000000000000000000" pitchFamily="2" charset="2"/>
              <a:buChar char="Ø"/>
            </a:pPr>
            <a:endParaRPr lang="ka-GE" sz="1200" dirty="0"/>
          </a:p>
          <a:p>
            <a:pPr algn="just">
              <a:spcAft>
                <a:spcPts val="600"/>
              </a:spcAft>
            </a:pPr>
            <a:r>
              <a:rPr lang="ka-GE" sz="1200" b="1" i="1" dirty="0"/>
              <a:t>ბიოლოგიური გარემო</a:t>
            </a:r>
          </a:p>
          <a:p>
            <a:pPr marL="285750" indent="-285750" algn="just">
              <a:buFont typeface="Wingdings" panose="05000000000000000000" pitchFamily="2" charset="2"/>
              <a:buChar char="Ø"/>
            </a:pPr>
            <a:r>
              <a:rPr lang="ka-GE" sz="1200" dirty="0"/>
              <a:t>გზშ-ს ანგარიშის მომზადების პროცესში მომზადებული იქნება გამწმენდი ნაგებობის განთავსების ტერიტორიის მიმდებარედ შესაბამისი კვლევები. </a:t>
            </a:r>
          </a:p>
          <a:p>
            <a:pPr marL="285750" indent="-285750" algn="just">
              <a:buFont typeface="Wingdings" panose="05000000000000000000" pitchFamily="2" charset="2"/>
              <a:buChar char="Ø"/>
            </a:pPr>
            <a:r>
              <a:rPr lang="ka-GE" sz="1200" dirty="0" smtClean="0"/>
              <a:t>განისაზღვრება </a:t>
            </a:r>
            <a:r>
              <a:rPr lang="ka-GE" sz="1200" dirty="0"/>
              <a:t>ნიადაგის/გრუნტის ზედაპირული ფენის დაბინძურების მაღალი რისკის უბნები და მათთვის დამატებით შემუშავდება შესაბამისი პრევენციული/შემარბილებელი ღონისძიებები.</a:t>
            </a:r>
          </a:p>
          <a:p>
            <a:pPr marL="285750" indent="-285750" algn="just">
              <a:buFont typeface="Wingdings" panose="05000000000000000000" pitchFamily="2" charset="2"/>
              <a:buChar char="Ø"/>
            </a:pPr>
            <a:endParaRPr lang="ka-GE" sz="1200" dirty="0" smtClean="0"/>
          </a:p>
          <a:p>
            <a:pPr algn="just">
              <a:spcBef>
                <a:spcPts val="600"/>
              </a:spcBef>
              <a:spcAft>
                <a:spcPts val="600"/>
              </a:spcAft>
            </a:pPr>
            <a:r>
              <a:rPr lang="ka-GE" sz="1200" b="1" i="1" dirty="0"/>
              <a:t>ნარჩენების მართვა</a:t>
            </a:r>
          </a:p>
          <a:p>
            <a:pPr marL="285750" indent="-285750" algn="just">
              <a:buFont typeface="Wingdings" panose="05000000000000000000" pitchFamily="2" charset="2"/>
              <a:buChar char="Ø"/>
            </a:pPr>
            <a:r>
              <a:rPr lang="ka-GE" sz="1200" dirty="0"/>
              <a:t>გზშ-ს შემდგომ ეტაპზე დაზუსტდება წარმოქმნილი შლამის რაოდენობა და მართვის საკითხები.  ზემოაღნიშნული ინფორმაცია აისახება გზშ-ს ანგარიშში წარმოდგენილ ნარჩენების მართვის გეგმაში.</a:t>
            </a:r>
          </a:p>
          <a:p>
            <a:pPr marL="285750" indent="-285750" algn="just">
              <a:buFont typeface="Wingdings" panose="05000000000000000000" pitchFamily="2" charset="2"/>
              <a:buChar char="Ø"/>
            </a:pPr>
            <a:endParaRPr lang="ka-GE" sz="1200" b="1" i="1" dirty="0"/>
          </a:p>
          <a:p>
            <a:pPr algn="just">
              <a:spcAft>
                <a:spcPts val="600"/>
              </a:spcAft>
            </a:pPr>
            <a:r>
              <a:rPr lang="ka-GE" sz="1200" b="1" i="1" dirty="0"/>
              <a:t>ზემოქმედება კულტურული მემკვიდრეობაზე </a:t>
            </a:r>
          </a:p>
          <a:p>
            <a:pPr marL="285750" indent="-285750" algn="just">
              <a:buFont typeface="Wingdings" panose="05000000000000000000" pitchFamily="2" charset="2"/>
              <a:buChar char="Ø"/>
            </a:pPr>
            <a:r>
              <a:rPr lang="ka-GE" sz="1200" dirty="0"/>
              <a:t>გზს-ს ეტაპზე შეფასდება ზემოქმედება არქიტექტურულ ძეგლებზე, შემუშავდება შესაბამისი მონიტორინგის და ზემოქმედების შერბილების ღონისძიებები.</a:t>
            </a:r>
          </a:p>
          <a:p>
            <a:pPr marL="285750" indent="-285750" algn="just">
              <a:buFont typeface="Wingdings" panose="05000000000000000000" pitchFamily="2" charset="2"/>
              <a:buChar char="Ø"/>
            </a:pPr>
            <a:endParaRPr lang="ka-GE" sz="1200" dirty="0" smtClean="0"/>
          </a:p>
          <a:p>
            <a:pPr algn="just">
              <a:spcAft>
                <a:spcPts val="600"/>
              </a:spcAft>
            </a:pPr>
            <a:r>
              <a:rPr lang="ka-GE" sz="1200" b="1" i="1" dirty="0"/>
              <a:t>შრომის </a:t>
            </a:r>
            <a:r>
              <a:rPr lang="ka-GE" sz="1200" b="1" i="1" dirty="0" smtClean="0"/>
              <a:t>უსაფრთხოება</a:t>
            </a:r>
          </a:p>
          <a:p>
            <a:pPr marL="285750" indent="-285750" algn="just">
              <a:buFont typeface="Wingdings" panose="05000000000000000000" pitchFamily="2" charset="2"/>
              <a:buChar char="Ø"/>
            </a:pPr>
            <a:r>
              <a:rPr lang="ka-GE" sz="1200" dirty="0"/>
              <a:t>გზშ-ს ანგარიშში </a:t>
            </a:r>
            <a:r>
              <a:rPr lang="ka-GE" sz="1200" dirty="0" smtClean="0"/>
              <a:t>შემუშავდება გამწმენდი </a:t>
            </a:r>
            <a:r>
              <a:rPr lang="ka-GE" sz="1200" dirty="0"/>
              <a:t>ნაგებობების ფუნქციონირების პროცესში შესაძლო ავარიული სიტუაციების მართვის გეგმა. </a:t>
            </a:r>
            <a:endParaRPr lang="ka-GE" sz="1200" dirty="0" smtClean="0"/>
          </a:p>
          <a:p>
            <a:pPr algn="just"/>
            <a:endParaRPr lang="ka-GE" sz="1200" b="1" dirty="0" smtClean="0"/>
          </a:p>
          <a:p>
            <a:pPr algn="just"/>
            <a:r>
              <a:rPr lang="ka-GE" sz="1200" b="1" i="1" dirty="0" smtClean="0"/>
              <a:t>სკოპინგის გადაწყვეტილებით გათვალისწინებული კვლევები</a:t>
            </a:r>
            <a:endParaRPr lang="ka-GE" sz="1200" b="1" i="1" dirty="0"/>
          </a:p>
        </p:txBody>
      </p:sp>
    </p:spTree>
    <p:extLst>
      <p:ext uri="{BB962C8B-B14F-4D97-AF65-F5344CB8AC3E}">
        <p14:creationId xmlns:p14="http://schemas.microsoft.com/office/powerpoint/2010/main" val="110718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800" b="1" dirty="0">
                <a:latin typeface="+mn-lt"/>
              </a:rPr>
              <a:t>სკოპინგის ანგარიშის მომზადების </a:t>
            </a:r>
            <a:r>
              <a:rPr lang="ka-GE" sz="1800" b="1" dirty="0" smtClean="0">
                <a:latin typeface="+mn-lt"/>
              </a:rPr>
              <a:t>საფუძველი</a:t>
            </a:r>
            <a:endParaRPr lang="en-US" sz="1800" b="1" dirty="0">
              <a:latin typeface="+mn-lt"/>
            </a:endParaRPr>
          </a:p>
        </p:txBody>
      </p:sp>
      <p:sp>
        <p:nvSpPr>
          <p:cNvPr id="3" name="Subtitle 2"/>
          <p:cNvSpPr>
            <a:spLocks noGrp="1"/>
          </p:cNvSpPr>
          <p:nvPr>
            <p:ph type="subTitle" idx="1"/>
          </p:nvPr>
        </p:nvSpPr>
        <p:spPr>
          <a:xfrm>
            <a:off x="2207491" y="1117599"/>
            <a:ext cx="8460509" cy="3980874"/>
          </a:xfrm>
        </p:spPr>
        <p:txBody>
          <a:bodyPr>
            <a:noAutofit/>
          </a:bodyPr>
          <a:lstStyle/>
          <a:p>
            <a:pPr algn="just">
              <a:spcBef>
                <a:spcPts val="600"/>
              </a:spcBef>
              <a:spcAft>
                <a:spcPts val="600"/>
              </a:spcAft>
            </a:pPr>
            <a:r>
              <a:rPr lang="ka-GE" sz="1400" dirty="0">
                <a:ea typeface="Calibri" panose="020F0502020204030204" pitchFamily="34" charset="0"/>
                <a:cs typeface="Times New Roman" panose="02020603050405020304" pitchFamily="18" charset="0"/>
              </a:rPr>
              <a:t>სკოპინგის ანგარიში მომზადებულია “გარემოსდაცვითი შეფასების კოდექსის” მოთხოვნების შესაბამისად.</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ea typeface="Calibri" panose="020F0502020204030204" pitchFamily="34" charset="0"/>
                <a:cs typeface="Times New Roman" panose="02020603050405020304" pitchFamily="18" charset="0"/>
              </a:rPr>
              <a:t>კოდექსის მე-5 მუხლის (ზოგადი დებულებანი) მოთხოვნების მიხედვით: გზშ-ს ექვემდებარება ამ კოდექსის I დანართით გათვალისწინებული საქმიანობა და ამავე კოდექსის II დანართით გათვალისწინებული ის საქმიანობა, რომელიც ამ კოდექსის მე-7 მუხლით განსაზღვრული სკრინინგის პროცედურის შესაბამისად მიღებული სკრინინგის გადაწყვეტილების საფუძველზე დაექვემდებარება გზშ-ს.</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400" b="1" dirty="0">
                <a:ea typeface="Calibri" panose="020F0502020204030204" pitchFamily="34" charset="0"/>
                <a:cs typeface="Times New Roman" panose="02020603050405020304" pitchFamily="18" charset="0"/>
              </a:rPr>
              <a:t>გარემოსდაცვითი შეფასების კოდექსის II დანართის 10.6. ქვეპუნქტის მიხედვით: </a:t>
            </a:r>
            <a:r>
              <a:rPr lang="ka-GE" sz="1400" b="1" i="1" dirty="0">
                <a:ea typeface="Calibri" panose="020F0502020204030204" pitchFamily="34" charset="0"/>
                <a:cs typeface="Times New Roman" panose="02020603050405020304" pitchFamily="18" charset="0"/>
              </a:rPr>
              <a:t>„ჩამდინარე წყლების გამწმენდი ნაგებობის მოწყობა და ექსპლუატაცია“ </a:t>
            </a:r>
            <a:r>
              <a:rPr lang="ka-GE" sz="1400" b="1" dirty="0">
                <a:ea typeface="Calibri" panose="020F0502020204030204" pitchFamily="34" charset="0"/>
                <a:cs typeface="Times New Roman" panose="02020603050405020304" pitchFamily="18" charset="0"/>
              </a:rPr>
              <a:t>ექვემდებარება სკრინინგის პროცედურას</a:t>
            </a:r>
            <a:r>
              <a:rPr lang="ka-GE" sz="1400" dirty="0">
                <a:ea typeface="Calibri" panose="020F0502020204030204" pitchFamily="34" charset="0"/>
                <a:cs typeface="Times New Roman" panose="02020603050405020304" pitchFamily="18" charset="0"/>
              </a:rPr>
              <a:t>. </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ea typeface="Calibri" panose="020F0502020204030204" pitchFamily="34" charset="0"/>
                <a:cs typeface="Times New Roman" panose="02020603050405020304" pitchFamily="18" charset="0"/>
              </a:rPr>
              <a:t>ამავე კოდექსის, მე-7 მუხლის მე-13 პუნქტის მიხედვით, თუ საქმიანობის განმახორციელებელი გეგმავს ამ კოდექსის II დანართით გათვალისწინებული საქმიანობის განხორციელებას და მიაჩნია, რომ ამ საქმიანობისთვის აუცილებელია გარემოსდაცვითი გადაწყვეტილების გაცემა, იგი უფლებამოსილია სამინისტროს კოდექსის მე-8 მუხლით დადგენილი წესით წარუდგინოს სკოპინგის განცხადება (სკრინინგის ეტაპის გავლის გარეშე). ასეთ შემთხვევაში გამოიყენება გარემოსდაცვითი გადაწყვეტილების გაცემისთვის ამ კოდექსით დადგენილი მოთხოვნები.</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endParaRPr lang="ka-GE" sz="1400" dirty="0">
              <a:latin typeface="Sylfaen" panose="010A0502050306030303" pitchFamily="18" charset="0"/>
            </a:endParaRPr>
          </a:p>
        </p:txBody>
      </p:sp>
    </p:spTree>
    <p:extLst>
      <p:ext uri="{BB962C8B-B14F-4D97-AF65-F5344CB8AC3E}">
        <p14:creationId xmlns:p14="http://schemas.microsoft.com/office/powerpoint/2010/main" val="1689038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78180" y="1158240"/>
            <a:ext cx="8778240" cy="1123384"/>
          </a:xfrm>
          <a:prstGeom prst="rect">
            <a:avLst/>
          </a:prstGeom>
        </p:spPr>
        <p:txBody>
          <a:bodyPr wrap="square">
            <a:spAutoFit/>
          </a:bodyPr>
          <a:lstStyle/>
          <a:p>
            <a:pPr algn="just">
              <a:spcBef>
                <a:spcPts val="600"/>
              </a:spcBef>
              <a:spcAft>
                <a:spcPts val="600"/>
              </a:spcAft>
            </a:pPr>
            <a:endParaRPr lang="ka-GE" sz="1600" dirty="0" smtClean="0">
              <a:latin typeface="Sylfaen" panose="010A0502050306030303" pitchFamily="18" charset="0"/>
            </a:endParaRPr>
          </a:p>
          <a:p>
            <a:pPr algn="just">
              <a:spcBef>
                <a:spcPts val="600"/>
              </a:spcBef>
              <a:spcAft>
                <a:spcPts val="600"/>
              </a:spcAft>
            </a:pPr>
            <a:r>
              <a:rPr lang="ka-GE" dirty="0" smtClean="0"/>
              <a:t> </a:t>
            </a:r>
          </a:p>
          <a:p>
            <a:pPr algn="just"/>
            <a:endParaRPr lang="en-US" dirty="0"/>
          </a:p>
        </p:txBody>
      </p:sp>
      <p:sp>
        <p:nvSpPr>
          <p:cNvPr id="5" name="Rectangle 4"/>
          <p:cNvSpPr/>
          <p:nvPr/>
        </p:nvSpPr>
        <p:spPr>
          <a:xfrm>
            <a:off x="3337560" y="2281624"/>
            <a:ext cx="4476218" cy="369332"/>
          </a:xfrm>
          <a:prstGeom prst="rect">
            <a:avLst/>
          </a:prstGeom>
        </p:spPr>
        <p:txBody>
          <a:bodyPr wrap="square">
            <a:spAutoFit/>
          </a:bodyPr>
          <a:lstStyle/>
          <a:p>
            <a:pPr algn="ctr"/>
            <a:r>
              <a:rPr lang="ka-GE" b="1" dirty="0" smtClean="0"/>
              <a:t>გმადლობთ ყურადღებისთვის!</a:t>
            </a:r>
            <a:endParaRPr lang="ka-GE" b="1" dirty="0"/>
          </a:p>
        </p:txBody>
      </p:sp>
    </p:spTree>
    <p:extLst>
      <p:ext uri="{BB962C8B-B14F-4D97-AF65-F5344CB8AC3E}">
        <p14:creationId xmlns:p14="http://schemas.microsoft.com/office/powerpoint/2010/main" val="4080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800" b="1" dirty="0" smtClean="0">
                <a:latin typeface="+mn-lt"/>
              </a:rPr>
              <a:t>დაგეგმილი საქმიანობის მოკლე აღწერა</a:t>
            </a:r>
            <a:endParaRPr lang="en-US" sz="1800" b="1" dirty="0">
              <a:latin typeface="+mn-lt"/>
            </a:endParaRPr>
          </a:p>
        </p:txBody>
      </p:sp>
      <p:sp>
        <p:nvSpPr>
          <p:cNvPr id="3" name="Subtitle 2"/>
          <p:cNvSpPr>
            <a:spLocks noGrp="1"/>
          </p:cNvSpPr>
          <p:nvPr>
            <p:ph type="subTitle" idx="1"/>
          </p:nvPr>
        </p:nvSpPr>
        <p:spPr>
          <a:xfrm>
            <a:off x="1611086" y="1174865"/>
            <a:ext cx="9239794" cy="3275215"/>
          </a:xfrm>
        </p:spPr>
        <p:txBody>
          <a:bodyPr>
            <a:noAutofit/>
          </a:bodyPr>
          <a:lstStyle/>
          <a:p>
            <a:pPr algn="just">
              <a:lnSpc>
                <a:spcPct val="100000"/>
              </a:lnSpc>
              <a:spcBef>
                <a:spcPts val="600"/>
              </a:spcBef>
              <a:spcAft>
                <a:spcPts val="600"/>
              </a:spcAft>
            </a:pPr>
            <a:r>
              <a:rPr lang="ka-GE" sz="1400" dirty="0" smtClean="0">
                <a:ea typeface="Sylfaen" panose="010A0502050306030303" pitchFamily="18" charset="0"/>
                <a:cs typeface="Times New Roman" panose="02020603050405020304" pitchFamily="18" charset="0"/>
              </a:rPr>
              <a:t>2018 </a:t>
            </a:r>
            <a:r>
              <a:rPr lang="ka-GE" sz="1400" dirty="0">
                <a:ea typeface="Sylfaen" panose="010A0502050306030303" pitchFamily="18" charset="0"/>
                <a:cs typeface="Times New Roman" panose="02020603050405020304" pitchFamily="18" charset="0"/>
              </a:rPr>
              <a:t>წლის 3 აპრილის საქართველოს გარემოს დაცვისა და სოფლის მეურნეობის სამინისტროს მიერ კომპანიისათვის განსაზღვრული ადმინისტრაციული მიწერილობის მე-5 პუნქტის თანახმად, კომპანიას განესაზღვრა შემდეგი ვალდებულება:</a:t>
            </a:r>
          </a:p>
          <a:p>
            <a:pPr algn="just">
              <a:lnSpc>
                <a:spcPct val="100000"/>
              </a:lnSpc>
              <a:spcBef>
                <a:spcPts val="600"/>
              </a:spcBef>
              <a:spcAft>
                <a:spcPts val="600"/>
              </a:spcAft>
            </a:pPr>
            <a:r>
              <a:rPr lang="ka-GE" sz="1400" b="1" i="1" dirty="0" smtClean="0">
                <a:ea typeface="Sylfaen" panose="010A0502050306030303" pitchFamily="18" charset="0"/>
                <a:cs typeface="Times New Roman" panose="02020603050405020304" pitchFamily="18" charset="0"/>
              </a:rPr>
              <a:t>“ადმინისტრაციული მიწერილობის ჩაბარებიდან დაუყონებლივ დაიწყოს და 2020 წლის 31 მარტამდე დაასრულოს თანამედროვე ტიპის გამწმენდი ნაგებობების მოწყობა საწარმოს ტერიტორიაზე წარმოქმნილი კარიერული "მჟავე" წყლების მაღალი ეფექტურობით გაწმენდის უზრუნველსაყოფად”.</a:t>
            </a:r>
          </a:p>
          <a:p>
            <a:pPr algn="just">
              <a:lnSpc>
                <a:spcPct val="100000"/>
              </a:lnSpc>
              <a:spcBef>
                <a:spcPts val="600"/>
              </a:spcBef>
              <a:spcAft>
                <a:spcPts val="600"/>
              </a:spcAft>
            </a:pPr>
            <a:r>
              <a:rPr lang="ka-GE" sz="1400" dirty="0" smtClean="0">
                <a:ea typeface="Sylfaen" panose="010A0502050306030303" pitchFamily="18" charset="0"/>
                <a:cs typeface="Times New Roman" panose="02020603050405020304" pitchFamily="18" charset="0"/>
              </a:rPr>
              <a:t>პირობის მოთხოვნებიდან გამომდინარე შპს ,,</a:t>
            </a:r>
            <a:r>
              <a:rPr lang="en-US" sz="1400" dirty="0" smtClean="0">
                <a:ea typeface="Sylfaen" panose="010A0502050306030303" pitchFamily="18" charset="0"/>
                <a:cs typeface="Times New Roman" panose="02020603050405020304" pitchFamily="18" charset="0"/>
              </a:rPr>
              <a:t>RMG Gold“-</a:t>
            </a:r>
            <a:r>
              <a:rPr lang="ka-GE" sz="1400" dirty="0" smtClean="0">
                <a:ea typeface="Sylfaen" panose="010A0502050306030303" pitchFamily="18" charset="0"/>
                <a:cs typeface="Times New Roman" panose="02020603050405020304" pitchFamily="18" charset="0"/>
              </a:rPr>
              <a:t>ის მიერ განისაზღვრა შესაბამისი განსახორციელებელი ღონისძიებები, რომელთა ერთერთი დასკვნითი ეტაპია წყლის ქიმიური გამწმენდი ნაგებობების მოწყობა.</a:t>
            </a:r>
          </a:p>
          <a:p>
            <a:pPr marR="177800" algn="just">
              <a:lnSpc>
                <a:spcPct val="100000"/>
              </a:lnSpc>
              <a:spcBef>
                <a:spcPts val="600"/>
              </a:spcBef>
              <a:spcAft>
                <a:spcPts val="600"/>
              </a:spcAft>
            </a:pP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endParaRPr lang="ka-GE" sz="1400" dirty="0">
              <a:latin typeface="Sylfaen" panose="010A0502050306030303" pitchFamily="18" charset="0"/>
            </a:endParaRPr>
          </a:p>
        </p:txBody>
      </p:sp>
    </p:spTree>
    <p:extLst>
      <p:ext uri="{BB962C8B-B14F-4D97-AF65-F5344CB8AC3E}">
        <p14:creationId xmlns:p14="http://schemas.microsoft.com/office/powerpoint/2010/main" val="306165497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800" b="1" dirty="0"/>
              <a:t>პროექტის  განხორციელების ალტერნატიული ვარიანტების ანალიზი</a:t>
            </a:r>
            <a:endParaRPr lang="en-US" sz="1800" b="1" dirty="0">
              <a:latin typeface="+mn-lt"/>
            </a:endParaRPr>
          </a:p>
        </p:txBody>
      </p:sp>
      <p:sp>
        <p:nvSpPr>
          <p:cNvPr id="3" name="Subtitle 2"/>
          <p:cNvSpPr>
            <a:spLocks noGrp="1"/>
          </p:cNvSpPr>
          <p:nvPr>
            <p:ph type="subTitle" idx="1"/>
          </p:nvPr>
        </p:nvSpPr>
        <p:spPr>
          <a:xfrm>
            <a:off x="1403927" y="1136073"/>
            <a:ext cx="9652000" cy="3648363"/>
          </a:xfrm>
        </p:spPr>
        <p:txBody>
          <a:bodyPr>
            <a:noAutofit/>
          </a:bodyPr>
          <a:lstStyle/>
          <a:p>
            <a:pPr marL="285750" lvl="0" indent="-285750" algn="just">
              <a:lnSpc>
                <a:spcPct val="100000"/>
              </a:lnSpc>
              <a:spcBef>
                <a:spcPts val="600"/>
              </a:spcBef>
              <a:spcAft>
                <a:spcPts val="600"/>
              </a:spcAft>
              <a:buFont typeface="Wingdings" panose="05000000000000000000" pitchFamily="2" charset="2"/>
              <a:buChar char="Ø"/>
            </a:pPr>
            <a:r>
              <a:rPr lang="ka-GE" sz="1600" b="1" i="1" dirty="0">
                <a:solidFill>
                  <a:prstClr val="black"/>
                </a:solidFill>
              </a:rPr>
              <a:t>არაქმედების ალტერნატიული ვარიანტი</a:t>
            </a:r>
            <a:r>
              <a:rPr lang="en-US" sz="1600" b="1" i="1" dirty="0">
                <a:solidFill>
                  <a:prstClr val="black"/>
                </a:solidFill>
              </a:rPr>
              <a:t> </a:t>
            </a:r>
            <a:endParaRPr lang="ka-GE" sz="1600" b="1" i="1" dirty="0">
              <a:solidFill>
                <a:prstClr val="black"/>
              </a:solidFill>
            </a:endParaRPr>
          </a:p>
          <a:p>
            <a:pPr lvl="0" algn="just">
              <a:lnSpc>
                <a:spcPct val="100000"/>
              </a:lnSpc>
              <a:spcBef>
                <a:spcPts val="600"/>
              </a:spcBef>
              <a:spcAft>
                <a:spcPts val="600"/>
              </a:spcAft>
            </a:pPr>
            <a:r>
              <a:rPr lang="ka-GE" sz="1400" dirty="0" smtClean="0">
                <a:solidFill>
                  <a:prstClr val="black"/>
                </a:solidFill>
              </a:rPr>
              <a:t>გულისხმობს </a:t>
            </a:r>
            <a:r>
              <a:rPr lang="ka-GE" sz="1400" dirty="0">
                <a:solidFill>
                  <a:prstClr val="black"/>
                </a:solidFill>
              </a:rPr>
              <a:t>პროექტის განხორციელებაზე მთლიანად უარის თქმას. </a:t>
            </a:r>
            <a:r>
              <a:rPr lang="ka-GE" sz="1400" dirty="0" smtClean="0">
                <a:solidFill>
                  <a:prstClr val="black"/>
                </a:solidFill>
              </a:rPr>
              <a:t> ალტერნატიული </a:t>
            </a:r>
            <a:r>
              <a:rPr lang="ka-GE" sz="1400" dirty="0">
                <a:solidFill>
                  <a:prstClr val="black"/>
                </a:solidFill>
              </a:rPr>
              <a:t>ვარიანტის </a:t>
            </a:r>
            <a:r>
              <a:rPr lang="ka-GE" sz="1400" dirty="0" smtClean="0">
                <a:solidFill>
                  <a:prstClr val="black"/>
                </a:solidFill>
              </a:rPr>
              <a:t>შეფასებისას საჭიროა </a:t>
            </a:r>
            <a:r>
              <a:rPr lang="ka-GE" sz="1400" dirty="0">
                <a:solidFill>
                  <a:prstClr val="black"/>
                </a:solidFill>
              </a:rPr>
              <a:t>განხილულ იქნას</a:t>
            </a:r>
            <a:r>
              <a:rPr lang="en-US" sz="1400" dirty="0">
                <a:solidFill>
                  <a:prstClr val="black"/>
                </a:solidFill>
              </a:rPr>
              <a:t>:</a:t>
            </a:r>
          </a:p>
          <a:p>
            <a:pPr marL="285750" lvl="0" indent="-285750" algn="just">
              <a:lnSpc>
                <a:spcPct val="100000"/>
              </a:lnSpc>
              <a:spcBef>
                <a:spcPts val="600"/>
              </a:spcBef>
              <a:spcAft>
                <a:spcPts val="600"/>
              </a:spcAft>
              <a:buFont typeface="Wingdings" panose="05000000000000000000" pitchFamily="2" charset="2"/>
              <a:buChar char="ü"/>
            </a:pPr>
            <a:r>
              <a:rPr lang="ka-GE" sz="1400" dirty="0">
                <a:solidFill>
                  <a:prstClr val="black"/>
                </a:solidFill>
              </a:rPr>
              <a:t>შპს “</a:t>
            </a:r>
            <a:r>
              <a:rPr lang="en-US" sz="1400" dirty="0">
                <a:solidFill>
                  <a:prstClr val="black"/>
                </a:solidFill>
                <a:latin typeface="Sylfaen" panose="010A0502050306030303" pitchFamily="18" charset="0"/>
              </a:rPr>
              <a:t>RMG Gold</a:t>
            </a:r>
            <a:r>
              <a:rPr lang="en-US" sz="1400" dirty="0">
                <a:solidFill>
                  <a:prstClr val="black"/>
                </a:solidFill>
              </a:rPr>
              <a:t>”–</a:t>
            </a:r>
            <a:r>
              <a:rPr lang="ka-GE" sz="1400" dirty="0">
                <a:solidFill>
                  <a:prstClr val="black"/>
                </a:solidFill>
              </a:rPr>
              <a:t>ს </a:t>
            </a:r>
            <a:r>
              <a:rPr lang="ka-GE" sz="1400" dirty="0" smtClean="0">
                <a:solidFill>
                  <a:prstClr val="black"/>
                </a:solidFill>
              </a:rPr>
              <a:t>სასარგებლო </a:t>
            </a:r>
            <a:r>
              <a:rPr lang="ka-GE" sz="1400" dirty="0">
                <a:solidFill>
                  <a:prstClr val="black"/>
                </a:solidFill>
              </a:rPr>
              <a:t>წიაღისეულის მოპოვების </a:t>
            </a:r>
            <a:r>
              <a:rPr lang="ka-GE" sz="1400" dirty="0" smtClean="0">
                <a:solidFill>
                  <a:prstClr val="black"/>
                </a:solidFill>
              </a:rPr>
              <a:t>ლიცენზიით (ლიცენზიის </a:t>
            </a:r>
            <a:r>
              <a:rPr lang="en-US" sz="1400" dirty="0">
                <a:solidFill>
                  <a:prstClr val="black"/>
                </a:solidFill>
                <a:latin typeface="Sylfaen" panose="010A0502050306030303" pitchFamily="18" charset="0"/>
              </a:rPr>
              <a:t>N1002122; </a:t>
            </a:r>
            <a:r>
              <a:rPr lang="en-US" sz="1400" dirty="0" smtClean="0">
                <a:solidFill>
                  <a:prstClr val="black"/>
                </a:solidFill>
                <a:latin typeface="Sylfaen" panose="010A0502050306030303" pitchFamily="18" charset="0"/>
              </a:rPr>
              <a:t>25/10/2014)</a:t>
            </a:r>
            <a:r>
              <a:rPr lang="ka-GE" sz="1400" dirty="0" smtClean="0">
                <a:solidFill>
                  <a:prstClr val="black"/>
                </a:solidFill>
                <a:latin typeface="Sylfaen" panose="010A0502050306030303" pitchFamily="18" charset="0"/>
              </a:rPr>
              <a:t> </a:t>
            </a:r>
            <a:r>
              <a:rPr lang="ka-GE" sz="1400" dirty="0" smtClean="0">
                <a:solidFill>
                  <a:prstClr val="black"/>
                </a:solidFill>
              </a:rPr>
              <a:t>ნაკისრი </a:t>
            </a:r>
            <a:r>
              <a:rPr lang="ka-GE" sz="1400" dirty="0">
                <a:solidFill>
                  <a:prstClr val="black"/>
                </a:solidFill>
              </a:rPr>
              <a:t>სალიცენზიო </a:t>
            </a:r>
            <a:r>
              <a:rPr lang="ka-GE" sz="1400" dirty="0" smtClean="0">
                <a:solidFill>
                  <a:prstClr val="black"/>
                </a:solidFill>
              </a:rPr>
              <a:t>პირობების </a:t>
            </a:r>
            <a:r>
              <a:rPr lang="ka-GE" sz="1400" dirty="0">
                <a:solidFill>
                  <a:prstClr val="black"/>
                </a:solidFill>
              </a:rPr>
              <a:t>შესრულების </a:t>
            </a:r>
            <a:r>
              <a:rPr lang="ka-GE" sz="1400" dirty="0" smtClean="0">
                <a:solidFill>
                  <a:prstClr val="black"/>
                </a:solidFill>
              </a:rPr>
              <a:t>ვალდებულება; </a:t>
            </a:r>
          </a:p>
          <a:p>
            <a:pPr marL="285750" lvl="0" indent="-285750" algn="just">
              <a:lnSpc>
                <a:spcPct val="100000"/>
              </a:lnSpc>
              <a:spcBef>
                <a:spcPts val="600"/>
              </a:spcBef>
              <a:spcAft>
                <a:spcPts val="600"/>
              </a:spcAft>
              <a:buFont typeface="Wingdings" panose="05000000000000000000" pitchFamily="2" charset="2"/>
              <a:buChar char="ü"/>
            </a:pPr>
            <a:r>
              <a:rPr lang="ka-GE" sz="1400" dirty="0">
                <a:solidFill>
                  <a:prstClr val="black"/>
                </a:solidFill>
              </a:rPr>
              <a:t>2018 წლის 3 აპრილის საქართველოს გარემოს დაცვისა და სოფლის მეურნეობის </a:t>
            </a:r>
            <a:r>
              <a:rPr lang="ka-GE" sz="1400" dirty="0" smtClean="0">
                <a:solidFill>
                  <a:prstClr val="black"/>
                </a:solidFill>
              </a:rPr>
              <a:t>სამინისტროს მიერ შპს </a:t>
            </a:r>
            <a:r>
              <a:rPr lang="ka-GE" sz="1400" dirty="0">
                <a:solidFill>
                  <a:prstClr val="black"/>
                </a:solidFill>
              </a:rPr>
              <a:t>“</a:t>
            </a:r>
            <a:r>
              <a:rPr lang="en-US" sz="1400" dirty="0">
                <a:solidFill>
                  <a:prstClr val="black"/>
                </a:solidFill>
              </a:rPr>
              <a:t>RMG Gold</a:t>
            </a:r>
            <a:r>
              <a:rPr lang="en-US" sz="1400" dirty="0" smtClean="0">
                <a:solidFill>
                  <a:prstClr val="black"/>
                </a:solidFill>
              </a:rPr>
              <a:t>”–</a:t>
            </a:r>
            <a:r>
              <a:rPr lang="ka-GE" sz="1400" dirty="0" smtClean="0">
                <a:solidFill>
                  <a:prstClr val="black"/>
                </a:solidFill>
              </a:rPr>
              <a:t>ისთვის ადმინისტრაციული მიწერილობით განსაზღვრული პირობის შესრულება;</a:t>
            </a:r>
          </a:p>
          <a:p>
            <a:pPr marL="285750" lvl="0" indent="-285750" algn="just">
              <a:lnSpc>
                <a:spcPct val="100000"/>
              </a:lnSpc>
              <a:spcBef>
                <a:spcPts val="600"/>
              </a:spcBef>
              <a:spcAft>
                <a:spcPts val="600"/>
              </a:spcAft>
              <a:buFont typeface="Wingdings" panose="05000000000000000000" pitchFamily="2" charset="2"/>
              <a:buChar char="ü"/>
            </a:pPr>
            <a:r>
              <a:rPr lang="ka-GE" sz="1400" dirty="0" smtClean="0">
                <a:solidFill>
                  <a:prstClr val="black"/>
                </a:solidFill>
              </a:rPr>
              <a:t>წყლის გარემოზე მოსალოდნელი დადებითი ზემოქმედება.</a:t>
            </a:r>
            <a:endParaRPr lang="en-US" sz="1400" dirty="0">
              <a:solidFill>
                <a:prstClr val="black"/>
              </a:solidFill>
            </a:endParaRPr>
          </a:p>
          <a:p>
            <a:pPr lvl="0" algn="just">
              <a:lnSpc>
                <a:spcPct val="100000"/>
              </a:lnSpc>
              <a:spcBef>
                <a:spcPts val="600"/>
              </a:spcBef>
              <a:spcAft>
                <a:spcPts val="600"/>
              </a:spcAft>
            </a:pPr>
            <a:r>
              <a:rPr lang="ka-GE" sz="1400" dirty="0" smtClean="0">
                <a:solidFill>
                  <a:prstClr val="black"/>
                </a:solidFill>
              </a:rPr>
              <a:t>საქმიანობის </a:t>
            </a:r>
            <a:r>
              <a:rPr lang="ka-GE" sz="1400" dirty="0">
                <a:solidFill>
                  <a:prstClr val="black"/>
                </a:solidFill>
              </a:rPr>
              <a:t>განმახორციელებელი კომპანიის მხრიდან გარემოსდაცვითი ვალდებულებების  შესრულების პირობებში პროექტის განხორციელებით მოსალოდნელი დადებითი მხარეები, </a:t>
            </a:r>
            <a:r>
              <a:rPr lang="ka-GE" sz="1400" dirty="0" smtClean="0">
                <a:solidFill>
                  <a:prstClr val="black"/>
                </a:solidFill>
              </a:rPr>
              <a:t>გაცილებით </a:t>
            </a:r>
            <a:r>
              <a:rPr lang="ka-GE" sz="1400" dirty="0">
                <a:solidFill>
                  <a:prstClr val="black"/>
                </a:solidFill>
              </a:rPr>
              <a:t>საგულისხმო იქნება, ვიდრე გარემოზე მოსალოდნელი ზემოქმედება. შესაბამისად არაქმედების ალტერნატიული ვარიანტი უგულვებელყოფილია.</a:t>
            </a:r>
          </a:p>
        </p:txBody>
      </p:sp>
    </p:spTree>
    <p:extLst>
      <p:ext uri="{BB962C8B-B14F-4D97-AF65-F5344CB8AC3E}">
        <p14:creationId xmlns:p14="http://schemas.microsoft.com/office/powerpoint/2010/main" val="137784236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800" b="1" dirty="0" smtClean="0">
                <a:latin typeface="+mn-lt"/>
              </a:rPr>
              <a:t>გამწმენდი </a:t>
            </a:r>
            <a:r>
              <a:rPr lang="ka-GE" sz="1800" b="1" dirty="0">
                <a:latin typeface="+mn-lt"/>
              </a:rPr>
              <a:t>ნაგებობის </a:t>
            </a:r>
            <a:r>
              <a:rPr lang="ka-GE" sz="1800" b="1" dirty="0" smtClean="0">
                <a:latin typeface="+mn-lt"/>
              </a:rPr>
              <a:t>ტექნოლოგიის </a:t>
            </a:r>
            <a:r>
              <a:rPr lang="ka-GE" sz="1800" b="1" dirty="0">
                <a:latin typeface="+mn-lt"/>
              </a:rPr>
              <a:t>ალტერნატიული ვარიანტების განხილვა </a:t>
            </a:r>
            <a:endParaRPr lang="en-US" sz="1800" b="1" dirty="0">
              <a:latin typeface="+mn-lt"/>
            </a:endParaRPr>
          </a:p>
        </p:txBody>
      </p:sp>
      <p:sp>
        <p:nvSpPr>
          <p:cNvPr id="3" name="Subtitle 2"/>
          <p:cNvSpPr>
            <a:spLocks noGrp="1"/>
          </p:cNvSpPr>
          <p:nvPr>
            <p:ph type="subTitle" idx="1"/>
          </p:nvPr>
        </p:nvSpPr>
        <p:spPr>
          <a:xfrm>
            <a:off x="1921164" y="1126835"/>
            <a:ext cx="8543635" cy="4590474"/>
          </a:xfrm>
        </p:spPr>
        <p:txBody>
          <a:bodyPr>
            <a:noAutofit/>
          </a:bodyPr>
          <a:lstStyle/>
          <a:p>
            <a:pPr marL="285750" indent="-285750" algn="just">
              <a:lnSpc>
                <a:spcPct val="100000"/>
              </a:lnSpc>
              <a:spcBef>
                <a:spcPts val="600"/>
              </a:spcBef>
              <a:spcAft>
                <a:spcPts val="600"/>
              </a:spcAft>
              <a:buFont typeface="Wingdings" panose="05000000000000000000" pitchFamily="2" charset="2"/>
              <a:buChar char="v"/>
            </a:pPr>
            <a:r>
              <a:rPr lang="ka-GE" sz="1400" b="1" i="1" dirty="0" smtClean="0"/>
              <a:t>არსებული მეთოდი </a:t>
            </a:r>
          </a:p>
          <a:p>
            <a:pPr algn="just">
              <a:lnSpc>
                <a:spcPct val="100000"/>
              </a:lnSpc>
              <a:spcBef>
                <a:spcPts val="600"/>
              </a:spcBef>
              <a:spcAft>
                <a:spcPts val="600"/>
              </a:spcAft>
            </a:pPr>
            <a:r>
              <a:rPr lang="ka-GE" sz="1400" dirty="0" smtClean="0"/>
              <a:t>მსოფლიოში </a:t>
            </a:r>
            <a:r>
              <a:rPr lang="ka-GE" sz="1400" dirty="0"/>
              <a:t>არსებობს წყლის ქიმიური გაწმენდის (ნეიტრალიზაციის) დაპატენტებული მეთოდი, რომელიც მოიცავს ნეიტრალიზაციის პროცესს, მემბრანულ ფილტრებსა და უკუოსმოსის გამოყენებას</a:t>
            </a:r>
            <a:r>
              <a:rPr lang="ka-GE" sz="1400" dirty="0" smtClean="0"/>
              <a:t>.</a:t>
            </a:r>
          </a:p>
          <a:p>
            <a:pPr algn="just">
              <a:lnSpc>
                <a:spcPct val="100000"/>
              </a:lnSpc>
              <a:spcBef>
                <a:spcPts val="600"/>
              </a:spcBef>
              <a:spcAft>
                <a:spcPts val="600"/>
              </a:spcAft>
            </a:pPr>
            <a:endParaRPr lang="ka-GE" sz="1400" dirty="0" smtClean="0"/>
          </a:p>
          <a:p>
            <a:pPr marL="285750" indent="-285750" algn="just">
              <a:lnSpc>
                <a:spcPct val="100000"/>
              </a:lnSpc>
              <a:spcBef>
                <a:spcPts val="600"/>
              </a:spcBef>
              <a:spcAft>
                <a:spcPts val="600"/>
              </a:spcAft>
              <a:buFont typeface="Wingdings" panose="05000000000000000000" pitchFamily="2" charset="2"/>
              <a:buChar char="v"/>
            </a:pPr>
            <a:r>
              <a:rPr lang="ka-GE" sz="1400" b="1" i="1" dirty="0" smtClean="0"/>
              <a:t>კომპანიის მიერ შერჩეული მეთოდი</a:t>
            </a:r>
            <a:endParaRPr lang="ka-GE" sz="1400" b="1" i="1" dirty="0"/>
          </a:p>
          <a:p>
            <a:pPr algn="just">
              <a:lnSpc>
                <a:spcPct val="100000"/>
              </a:lnSpc>
              <a:spcBef>
                <a:spcPts val="600"/>
              </a:spcBef>
              <a:spcAft>
                <a:spcPts val="600"/>
              </a:spcAft>
            </a:pPr>
            <a:r>
              <a:rPr lang="ka-GE" sz="1400" dirty="0" smtClean="0"/>
              <a:t>კოპმანიის მიერ ჩატარებული საერთაშორისო ტენდერის საფუძველზე გამოვლინდა გამარჯვებული კომპანია, რომელიც გამოიყენებს წყლის </a:t>
            </a:r>
            <a:r>
              <a:rPr lang="ka-GE" sz="1400" dirty="0"/>
              <a:t>გაწმენდის ინოვაციურ მეთოდს კერამიკული მემბრანიანი ფილტრების გამოყენებითა და უკუოსმოსის გარეშე</a:t>
            </a:r>
            <a:r>
              <a:rPr lang="ka-GE" sz="1400" dirty="0" smtClean="0"/>
              <a:t>.</a:t>
            </a:r>
          </a:p>
          <a:p>
            <a:pPr algn="just">
              <a:lnSpc>
                <a:spcPct val="100000"/>
              </a:lnSpc>
              <a:spcBef>
                <a:spcPts val="600"/>
              </a:spcBef>
              <a:spcAft>
                <a:spcPts val="600"/>
              </a:spcAft>
            </a:pPr>
            <a:r>
              <a:rPr lang="ka-GE" sz="1400" b="1" dirty="0" smtClean="0"/>
              <a:t>შედარებითი ანალიზებით დადგენილი უპირატესობები:</a:t>
            </a:r>
          </a:p>
          <a:p>
            <a:pPr marL="285750" indent="-285750" algn="just">
              <a:lnSpc>
                <a:spcPct val="100000"/>
              </a:lnSpc>
              <a:spcBef>
                <a:spcPts val="0"/>
              </a:spcBef>
              <a:buFont typeface="Wingdings" panose="05000000000000000000" pitchFamily="2" charset="2"/>
              <a:buChar char="ü"/>
            </a:pPr>
            <a:r>
              <a:rPr lang="ka-GE" sz="1400" dirty="0" smtClean="0"/>
              <a:t>საჭიროებს გაცილებით ნაკლებ ენერგიას</a:t>
            </a:r>
          </a:p>
          <a:p>
            <a:pPr marL="285750" indent="-285750" algn="just">
              <a:lnSpc>
                <a:spcPct val="100000"/>
              </a:lnSpc>
              <a:spcBef>
                <a:spcPts val="0"/>
              </a:spcBef>
              <a:buFont typeface="Wingdings" panose="05000000000000000000" pitchFamily="2" charset="2"/>
              <a:buChar char="ü"/>
            </a:pPr>
            <a:r>
              <a:rPr lang="ka-GE" sz="1400" dirty="0" smtClean="0"/>
              <a:t>მარტივი მართვის სისტემა</a:t>
            </a:r>
          </a:p>
          <a:p>
            <a:pPr marL="285750" indent="-285750" algn="just">
              <a:lnSpc>
                <a:spcPct val="100000"/>
              </a:lnSpc>
              <a:spcBef>
                <a:spcPts val="0"/>
              </a:spcBef>
              <a:buFont typeface="Wingdings" panose="05000000000000000000" pitchFamily="2" charset="2"/>
              <a:buChar char="ü"/>
            </a:pPr>
            <a:r>
              <a:rPr lang="ka-GE" sz="1400" dirty="0" smtClean="0"/>
              <a:t>ნაკლები ქიმირი დანამატების გამოყენება</a:t>
            </a:r>
            <a:endParaRPr lang="ka-GE" sz="1400" dirty="0"/>
          </a:p>
          <a:p>
            <a:pPr algn="just">
              <a:lnSpc>
                <a:spcPct val="100000"/>
              </a:lnSpc>
              <a:spcBef>
                <a:spcPts val="600"/>
              </a:spcBef>
              <a:spcAft>
                <a:spcPts val="600"/>
              </a:spcAft>
            </a:pPr>
            <a:endParaRPr lang="ka-GE" sz="1400" dirty="0" smtClean="0"/>
          </a:p>
          <a:p>
            <a:pPr algn="just">
              <a:lnSpc>
                <a:spcPct val="100000"/>
              </a:lnSpc>
              <a:spcBef>
                <a:spcPts val="600"/>
              </a:spcBef>
              <a:spcAft>
                <a:spcPts val="600"/>
              </a:spcAft>
            </a:pPr>
            <a:r>
              <a:rPr lang="ka-GE" sz="1400" dirty="0" smtClean="0"/>
              <a:t>შესაბამისად </a:t>
            </a:r>
            <a:r>
              <a:rPr lang="ka-GE" sz="1400" dirty="0"/>
              <a:t>გარემოზე მიყენებული ნეგატიური გავლენა გაცილებით ბევრად მცირეა პირველ ალტერნატივასთან შედარებით, ამიტომ მიზანშეწონილად იქნა მიჩნეული მეორე ვარიანტის განხორციელება.</a:t>
            </a:r>
          </a:p>
          <a:p>
            <a:pPr algn="just">
              <a:lnSpc>
                <a:spcPct val="100000"/>
              </a:lnSpc>
              <a:spcBef>
                <a:spcPts val="600"/>
              </a:spcBef>
              <a:spcAft>
                <a:spcPts val="600"/>
              </a:spcAft>
            </a:pPr>
            <a:endParaRPr lang="ka-GE" sz="1400" dirty="0"/>
          </a:p>
          <a:p>
            <a:pPr algn="just">
              <a:lnSpc>
                <a:spcPct val="100000"/>
              </a:lnSpc>
              <a:spcBef>
                <a:spcPts val="600"/>
              </a:spcBef>
              <a:spcAft>
                <a:spcPts val="600"/>
              </a:spcAft>
            </a:pPr>
            <a:endParaRPr lang="ka-GE" sz="1400" dirty="0">
              <a:latin typeface="Sylfaen" panose="010A0502050306030303" pitchFamily="18" charset="0"/>
            </a:endParaRPr>
          </a:p>
        </p:txBody>
      </p:sp>
    </p:spTree>
    <p:extLst>
      <p:ext uri="{BB962C8B-B14F-4D97-AF65-F5344CB8AC3E}">
        <p14:creationId xmlns:p14="http://schemas.microsoft.com/office/powerpoint/2010/main" val="321644915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800" b="1" dirty="0">
                <a:solidFill>
                  <a:prstClr val="black"/>
                </a:solidFill>
              </a:rPr>
              <a:t>გამწმენდი ნაგებობის განთავსების ტერიტორია</a:t>
            </a:r>
            <a:endParaRPr lang="en-US" sz="1800" b="1" dirty="0">
              <a:latin typeface="+mn-lt"/>
            </a:endParaRPr>
          </a:p>
        </p:txBody>
      </p:sp>
      <p:sp>
        <p:nvSpPr>
          <p:cNvPr id="3" name="Subtitle 2"/>
          <p:cNvSpPr>
            <a:spLocks noGrp="1"/>
          </p:cNvSpPr>
          <p:nvPr>
            <p:ph type="subTitle" idx="1"/>
          </p:nvPr>
        </p:nvSpPr>
        <p:spPr>
          <a:xfrm>
            <a:off x="1872343" y="1105989"/>
            <a:ext cx="8595360" cy="2377440"/>
          </a:xfrm>
        </p:spPr>
        <p:txBody>
          <a:bodyPr>
            <a:noAutofit/>
          </a:bodyPr>
          <a:lstStyle/>
          <a:p>
            <a:pPr algn="just">
              <a:lnSpc>
                <a:spcPct val="100000"/>
              </a:lnSpc>
              <a:spcBef>
                <a:spcPts val="600"/>
              </a:spcBef>
              <a:spcAft>
                <a:spcPts val="600"/>
              </a:spcAft>
            </a:pPr>
            <a:r>
              <a:rPr lang="ka-GE" sz="1400" dirty="0"/>
              <a:t>გარემოსდაცვითი გადაწყვეტილების ფარგლებში საყდრისის საბადოს ტერიტორიაზე მოწყობილია წყალშემკრები ავზი, სადაც თავს იყრის საყდრისის საბადოს მთელ ტერიტორიაზე და სხვა შესაძლო ჩამონადენების (სანაყაროს ფერდების, მისასვლელი გზა და სხვ.) შედეგად წარმოქმნილი სანიაღვრე წყლები. გამწმენდი ნაგებობის მოწყობა დაგეგმილია ავზის შემდეგ, მის </a:t>
            </a:r>
            <a:r>
              <a:rPr lang="ka-GE" sz="1400" dirty="0" smtClean="0"/>
              <a:t>მიმდებარედ.</a:t>
            </a:r>
          </a:p>
          <a:p>
            <a:pPr algn="just">
              <a:lnSpc>
                <a:spcPct val="100000"/>
              </a:lnSpc>
              <a:spcBef>
                <a:spcPts val="600"/>
              </a:spcBef>
              <a:spcAft>
                <a:spcPts val="600"/>
              </a:spcAft>
            </a:pPr>
            <a:r>
              <a:rPr lang="ka-GE" sz="1400" dirty="0" smtClean="0"/>
              <a:t>აღნიშნული </a:t>
            </a:r>
            <a:r>
              <a:rPr lang="ka-GE" sz="1400" dirty="0"/>
              <a:t>ნაკვეთი წარმოადგენს თბილისი–გუგუთი საერთაშორისო მნიშვნელობის საავტომობილო გზისა და საყდრისის საბადოზე მისასვლელი გზების გასაყარს. ნაკვეთზე ნიადაგის ნაყოფიერი ფენა საერთოდ არ არის წარმოდგენილი, არ აღინიშნება არც მცენარეული საფარი. </a:t>
            </a:r>
            <a:endParaRPr lang="ka-GE" sz="1400" dirty="0">
              <a:latin typeface="Sylfaen" panose="010A0502050306030303" pitchFamily="18" charset="0"/>
            </a:endParaRPr>
          </a:p>
        </p:txBody>
      </p:sp>
    </p:spTree>
    <p:extLst>
      <p:ext uri="{BB962C8B-B14F-4D97-AF65-F5344CB8AC3E}">
        <p14:creationId xmlns:p14="http://schemas.microsoft.com/office/powerpoint/2010/main" val="153163037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006" y="106681"/>
            <a:ext cx="10998926" cy="389708"/>
          </a:xfrm>
        </p:spPr>
        <p:txBody>
          <a:bodyPr>
            <a:normAutofit/>
          </a:bodyPr>
          <a:lstStyle/>
          <a:p>
            <a:pPr marL="742950" marR="0" lvl="1" indent="-285750" algn="ctr">
              <a:spcBef>
                <a:spcPts val="600"/>
              </a:spcBef>
              <a:spcAft>
                <a:spcPts val="600"/>
              </a:spcAft>
            </a:pPr>
            <a:r>
              <a:rPr lang="ka-GE" b="1" dirty="0" smtClean="0">
                <a:latin typeface="+mn-lt"/>
              </a:rPr>
              <a:t>გამწმენდი ნაგებობის განთავსების ტერიტორია</a:t>
            </a:r>
            <a:endParaRPr lang="en-US" b="1" dirty="0">
              <a:latin typeface="+mn-lt"/>
            </a:endParaRPr>
          </a:p>
        </p:txBody>
      </p:sp>
      <p:sp>
        <p:nvSpPr>
          <p:cNvPr id="3" name="Subtitle 2"/>
          <p:cNvSpPr>
            <a:spLocks noGrp="1"/>
          </p:cNvSpPr>
          <p:nvPr>
            <p:ph type="subTitle" idx="1"/>
          </p:nvPr>
        </p:nvSpPr>
        <p:spPr>
          <a:xfrm>
            <a:off x="1478280" y="655320"/>
            <a:ext cx="8854440" cy="4251960"/>
          </a:xfrm>
        </p:spPr>
        <p:txBody>
          <a:bodyPr>
            <a:noAutofit/>
          </a:bodyPr>
          <a:lstStyle/>
          <a:p>
            <a:pPr algn="just">
              <a:lnSpc>
                <a:spcPct val="100000"/>
              </a:lnSpc>
              <a:spcBef>
                <a:spcPts val="600"/>
              </a:spcBef>
              <a:spcAft>
                <a:spcPts val="600"/>
              </a:spcAft>
            </a:pPr>
            <a:endParaRPr lang="ka-GE" sz="1200" dirty="0" smtClean="0">
              <a:latin typeface="Sylfaen" panose="010A0502050306030303"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35776" y="655320"/>
            <a:ext cx="9739448" cy="6064431"/>
          </a:xfrm>
          <a:prstGeom prst="rect">
            <a:avLst/>
          </a:prstGeom>
          <a:noFill/>
          <a:ln>
            <a:noFill/>
          </a:ln>
        </p:spPr>
      </p:pic>
    </p:spTree>
    <p:extLst>
      <p:ext uri="{BB962C8B-B14F-4D97-AF65-F5344CB8AC3E}">
        <p14:creationId xmlns:p14="http://schemas.microsoft.com/office/powerpoint/2010/main" val="361870859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8280" y="106681"/>
            <a:ext cx="8618220" cy="396239"/>
          </a:xfrm>
        </p:spPr>
        <p:txBody>
          <a:bodyPr>
            <a:normAutofit/>
          </a:bodyPr>
          <a:lstStyle/>
          <a:p>
            <a:pPr marL="742950" marR="0" lvl="1" indent="-285750" algn="ctr">
              <a:spcBef>
                <a:spcPts val="600"/>
              </a:spcBef>
              <a:spcAft>
                <a:spcPts val="600"/>
              </a:spcAft>
            </a:pPr>
            <a:r>
              <a:rPr kumimoji="0" lang="ka-GE" sz="1800" b="1" i="0" u="none" strike="noStrike" kern="0" cap="none" spc="0" normalizeH="0" baseline="0" noProof="0" dirty="0" smtClean="0">
                <a:ln>
                  <a:noFill/>
                </a:ln>
                <a:solidFill>
                  <a:sysClr val="windowText" lastClr="000000"/>
                </a:solidFill>
                <a:effectLst/>
                <a:uLnTx/>
                <a:uFillTx/>
                <a:latin typeface="Sylfaen" panose="010A0502050306030303" pitchFamily="18" charset="0"/>
                <a:ea typeface="Times New Roman" panose="02020603050405020304" pitchFamily="18" charset="0"/>
                <a:cs typeface="Sylfaen" panose="010A0502050306030303" pitchFamily="18" charset="0"/>
              </a:rPr>
              <a:t>გამწმენდი ნაგებობების</a:t>
            </a:r>
            <a:r>
              <a:rPr kumimoji="0" lang="ka-GE" sz="1800" b="1" i="0" u="none" strike="noStrike" kern="0" cap="none" spc="0" normalizeH="0" noProof="0" dirty="0" smtClean="0">
                <a:ln>
                  <a:noFill/>
                </a:ln>
                <a:solidFill>
                  <a:sysClr val="windowText" lastClr="000000"/>
                </a:solidFill>
                <a:effectLst/>
                <a:uLnTx/>
                <a:uFillTx/>
                <a:latin typeface="Sylfaen" panose="010A0502050306030303" pitchFamily="18" charset="0"/>
                <a:ea typeface="Times New Roman" panose="02020603050405020304" pitchFamily="18" charset="0"/>
                <a:cs typeface="Sylfaen" panose="010A0502050306030303" pitchFamily="18" charset="0"/>
              </a:rPr>
              <a:t> აღწერა</a:t>
            </a:r>
            <a:endParaRPr lang="en-US" sz="3200" b="1" dirty="0">
              <a:latin typeface="+mn-lt"/>
            </a:endParaRPr>
          </a:p>
        </p:txBody>
      </p:sp>
      <p:sp>
        <p:nvSpPr>
          <p:cNvPr id="3" name="Subtitle 2"/>
          <p:cNvSpPr>
            <a:spLocks noGrp="1"/>
          </p:cNvSpPr>
          <p:nvPr>
            <p:ph type="subTitle" idx="1"/>
          </p:nvPr>
        </p:nvSpPr>
        <p:spPr>
          <a:xfrm>
            <a:off x="1226820" y="739140"/>
            <a:ext cx="9334500" cy="4678680"/>
          </a:xfrm>
        </p:spPr>
        <p:txBody>
          <a:bodyPr>
            <a:noAutofit/>
          </a:bodyPr>
          <a:lstStyle/>
          <a:p>
            <a:pPr lvl="0" algn="just">
              <a:lnSpc>
                <a:spcPct val="110000"/>
              </a:lnSpc>
              <a:spcBef>
                <a:spcPts val="600"/>
              </a:spcBef>
              <a:spcAft>
                <a:spcPts val="600"/>
              </a:spcAft>
            </a:pPr>
            <a:r>
              <a:rPr lang="ka-GE" sz="1200" dirty="0" smtClean="0">
                <a:solidFill>
                  <a:prstClr val="black"/>
                </a:solidFill>
              </a:rPr>
              <a:t>გამწმენდი ნაგებობა წარმოადგენს 2 ერთეულ საზღვაო კონტეინერს, რომლებიც განთავსებული იქნება ერთმანეთის პარალელურად შესაბამისი დრენაჟით აღჭურვილ ბეტონის სწორ ფილაზე. </a:t>
            </a:r>
          </a:p>
          <a:p>
            <a:pPr lvl="0" algn="just">
              <a:lnSpc>
                <a:spcPct val="110000"/>
              </a:lnSpc>
              <a:spcBef>
                <a:spcPts val="600"/>
              </a:spcBef>
              <a:spcAft>
                <a:spcPts val="600"/>
              </a:spcAft>
            </a:pPr>
            <a:r>
              <a:rPr lang="ka-GE" sz="1200" dirty="0" smtClean="0"/>
              <a:t>წყალი </a:t>
            </a:r>
            <a:r>
              <a:rPr lang="ka-GE" sz="1200" dirty="0"/>
              <a:t>პირველ კონტეინერში მიეწოდება გარე ფილტრის, მილისა და სტატიკური მიქსერის გავლით, ტუმბოს საშუალებით. კონტეინერის შუაში განთავსებულია სარეაქციო ავზი (პირველადი გადამუშავების ავზი), რომელიც აღჭურვილია მომრევითა და აერაციის საშუალებით</a:t>
            </a:r>
            <a:r>
              <a:rPr lang="ka-GE" sz="1200" dirty="0" smtClean="0"/>
              <a:t>.</a:t>
            </a:r>
          </a:p>
          <a:p>
            <a:pPr lvl="0" algn="just">
              <a:lnSpc>
                <a:spcPct val="110000"/>
              </a:lnSpc>
              <a:spcBef>
                <a:spcPts val="600"/>
              </a:spcBef>
              <a:spcAft>
                <a:spcPts val="600"/>
              </a:spcAft>
            </a:pPr>
            <a:r>
              <a:rPr lang="ka-GE" sz="1200" dirty="0" smtClean="0"/>
              <a:t> </a:t>
            </a:r>
            <a:r>
              <a:rPr lang="ka-GE" sz="1200" dirty="0"/>
              <a:t>სარეაქციო ავზიდან წყალი გადაედინება 2 სალექარ ავზში, რომლებიც სარეაქციო ავზის ორივე გვერდიდან არიან განთავსებული, და შემდეგ 2 ერთეულ საფილტრ ავზში. შლამის ტუმბოების საშუალებით, სალექარი ავზების ქვემოთ, კონუსში დაგროვილი შლამი გადადის შემსქელებელ ავზში, რომელიც განთავსებულია მეზობელ კონტეინერში. წყალი მიემართება ფილტრაციის ავზში განთავსებული კერამიკული მემბრანული ფილტრში. გაფილტრული წყალი პოლიეთილენის მილის საშუალებით გამოდის კონტეინერიდან და მიემართება მდინარისაკენ. </a:t>
            </a:r>
            <a:endParaRPr lang="ka-GE" sz="1200" dirty="0" smtClean="0"/>
          </a:p>
          <a:p>
            <a:pPr lvl="0" algn="just">
              <a:lnSpc>
                <a:spcPct val="110000"/>
              </a:lnSpc>
              <a:spcBef>
                <a:spcPts val="600"/>
              </a:spcBef>
              <a:spcAft>
                <a:spcPts val="600"/>
              </a:spcAft>
            </a:pPr>
            <a:r>
              <a:rPr lang="ka-GE" sz="1200" dirty="0" smtClean="0"/>
              <a:t>გაფილტრული </a:t>
            </a:r>
            <a:r>
              <a:rPr lang="ka-GE" sz="1200" dirty="0"/>
              <a:t>წყლის ნაწილი გროვდება უკურეცხვის ავზში და გამოიყენება ფილტრის კერამიკული მემბრანების უკურეცხვისათვის. მადოზირებელი ტუმბოები და ელექტრონული მზომი ტექნოლოგია ონლაინ რეჟიმში უზრუნველყოფს საჭირო პარამეტრების შენარჩუნებას დალექვის, ფილტრაციისა და წყლის ჩაშვების განმავლობაში.</a:t>
            </a:r>
          </a:p>
          <a:p>
            <a:pPr algn="just">
              <a:lnSpc>
                <a:spcPct val="100000"/>
              </a:lnSpc>
              <a:spcBef>
                <a:spcPts val="600"/>
              </a:spcBef>
              <a:spcAft>
                <a:spcPts val="600"/>
              </a:spcAft>
            </a:pPr>
            <a:r>
              <a:rPr lang="ka-GE" sz="1200" dirty="0" smtClean="0"/>
              <a:t>მეორე </a:t>
            </a:r>
            <a:r>
              <a:rPr lang="ka-GE" sz="1200" dirty="0"/>
              <a:t>კონტეინერი შედგება ძირითადად მადოზირებელი ტუმბოების, შემსქელებელი ავზებისა და ქიმიური რეაგენტების საწყობისაგან. შლამი პირველი კონტეინერის სალექრებიდან ლამის ტუმბმოებით მიეწოდება შემსქელებელ ავზებს. ფილტრაციის ავზიდან წმინდა შლამი გადაიტუმბება შემსქელებლის წინ განთავსებულ ბუფერულ ავზში. გამონთავისუფლებული წყალი ბრუნდება ისევ სარეაქციო ავზში და ერთვება გაწმენდის პროცესში. </a:t>
            </a:r>
          </a:p>
          <a:p>
            <a:pPr algn="just">
              <a:lnSpc>
                <a:spcPct val="100000"/>
              </a:lnSpc>
              <a:spcBef>
                <a:spcPts val="600"/>
              </a:spcBef>
              <a:spcAft>
                <a:spcPts val="600"/>
              </a:spcAft>
            </a:pPr>
            <a:endParaRPr lang="ka-GE" sz="1200" dirty="0" smtClean="0">
              <a:latin typeface="Sylfaen" panose="010A0502050306030303" pitchFamily="18" charset="0"/>
            </a:endParaRPr>
          </a:p>
        </p:txBody>
      </p:sp>
    </p:spTree>
    <p:extLst>
      <p:ext uri="{BB962C8B-B14F-4D97-AF65-F5344CB8AC3E}">
        <p14:creationId xmlns:p14="http://schemas.microsoft.com/office/powerpoint/2010/main" val="304477768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373381"/>
            <a:ext cx="9037320" cy="358139"/>
          </a:xfrm>
        </p:spPr>
        <p:txBody>
          <a:bodyPr>
            <a:normAutofit/>
          </a:bodyPr>
          <a:lstStyle/>
          <a:p>
            <a:r>
              <a:rPr lang="ka-GE" sz="1600" b="1" dirty="0" smtClean="0">
                <a:latin typeface="Sylfaen" panose="010A0502050306030303" pitchFamily="18" charset="0"/>
              </a:rPr>
              <a:t>გამწმენდი ნაგებობის აღწერა</a:t>
            </a:r>
            <a:endParaRPr lang="en-US" sz="1600" b="1" dirty="0">
              <a:latin typeface="Sylfaen" panose="010A0502050306030303" pitchFamily="18" charset="0"/>
            </a:endParaRPr>
          </a:p>
        </p:txBody>
      </p:sp>
      <p:sp>
        <p:nvSpPr>
          <p:cNvPr id="3" name="Subtitle 2"/>
          <p:cNvSpPr>
            <a:spLocks noGrp="1"/>
          </p:cNvSpPr>
          <p:nvPr>
            <p:ph type="subTitle" idx="1"/>
          </p:nvPr>
        </p:nvSpPr>
        <p:spPr>
          <a:xfrm>
            <a:off x="1569720" y="982980"/>
            <a:ext cx="8811953" cy="3986184"/>
          </a:xfrm>
        </p:spPr>
        <p:txBody>
          <a:bodyPr>
            <a:normAutofit/>
          </a:bodyPr>
          <a:lstStyle/>
          <a:p>
            <a:pPr algn="l">
              <a:lnSpc>
                <a:spcPct val="100000"/>
              </a:lnSpc>
              <a:spcBef>
                <a:spcPts val="600"/>
              </a:spcBef>
              <a:spcAft>
                <a:spcPts val="600"/>
              </a:spcAft>
            </a:pPr>
            <a:endParaRPr lang="en-US" sz="2000" b="1" i="1" dirty="0">
              <a:latin typeface="Sylfaen" panose="010A0502050306030303" pitchFamily="18" charset="0"/>
            </a:endParaRPr>
          </a:p>
        </p:txBody>
      </p:sp>
      <p:pic>
        <p:nvPicPr>
          <p:cNvPr id="5" name="Picture 4" descr="D:\EIA&amp;Scopping WWTP\for_gzsh_qim_gamwmendi\MDJ_WRDII_completo_page60_image59.jpg"/>
          <p:cNvPicPr/>
          <p:nvPr/>
        </p:nvPicPr>
        <p:blipFill>
          <a:blip r:embed="rId3">
            <a:extLst>
              <a:ext uri="{28A0092B-C50C-407E-A947-70E740481C1C}">
                <a14:useLocalDpi xmlns:a14="http://schemas.microsoft.com/office/drawing/2010/main" val="0"/>
              </a:ext>
            </a:extLst>
          </a:blip>
          <a:srcRect/>
          <a:stretch>
            <a:fillRect/>
          </a:stretch>
        </p:blipFill>
        <p:spPr bwMode="auto">
          <a:xfrm>
            <a:off x="739140" y="822960"/>
            <a:ext cx="10805160" cy="5554980"/>
          </a:xfrm>
          <a:prstGeom prst="rect">
            <a:avLst/>
          </a:prstGeom>
          <a:noFill/>
          <a:ln>
            <a:noFill/>
          </a:ln>
        </p:spPr>
      </p:pic>
    </p:spTree>
    <p:extLst>
      <p:ext uri="{BB962C8B-B14F-4D97-AF65-F5344CB8AC3E}">
        <p14:creationId xmlns:p14="http://schemas.microsoft.com/office/powerpoint/2010/main" val="70827270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1336</TotalTime>
  <Words>2021</Words>
  <Application>Microsoft Office PowerPoint</Application>
  <PresentationFormat>Widescreen</PresentationFormat>
  <Paragraphs>216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Sylfaen</vt:lpstr>
      <vt:lpstr>Times New Roman</vt:lpstr>
      <vt:lpstr>Wingdings</vt:lpstr>
      <vt:lpstr>Office Theme</vt:lpstr>
      <vt:lpstr>         შპს „RMG Gold“ წყლის ქიმიური გაწმენდა   შპს „RMG Gold“-ის საყდრისის საბადოზე  კარიერებიდან და ფუჭი ქანების სანაყაროებიდან დრენირებული დაბინძურებული წყლების გამწმენდი ნაგებობის  მოწყობის და ექსპლუატაციის პროექტის   </vt:lpstr>
      <vt:lpstr>სკოპინგის ანგარიშის მომზადების საფუძველი</vt:lpstr>
      <vt:lpstr>დაგეგმილი საქმიანობის მოკლე აღწერა</vt:lpstr>
      <vt:lpstr>პროექტის  განხორციელების ალტერნატიული ვარიანტების ანალიზი</vt:lpstr>
      <vt:lpstr>გამწმენდი ნაგებობის ტექნოლოგიის ალტერნატიული ვარიანტების განხილვა </vt:lpstr>
      <vt:lpstr>გამწმენდი ნაგებობის განთავსების ტერიტორია</vt:lpstr>
      <vt:lpstr>გამწმენდი ნაგებობის განთავსების ტერიტორია</vt:lpstr>
      <vt:lpstr>გამწმენდი ნაგებობების აღწერა</vt:lpstr>
      <vt:lpstr>გამწმენდი ნაგებობის აღწერა</vt:lpstr>
      <vt:lpstr>გამწმენდი ნაგებობის კონტეინერი და ფუნდამენტი</vt:lpstr>
      <vt:lpstr>წყლის გაწმენდის მეთოდოლოგია</vt:lpstr>
      <vt:lpstr>წყლის მიღების და მუშაობის ბლოკ–სქემა</vt:lpstr>
      <vt:lpstr>შლამის მართვა </vt:lpstr>
      <vt:lpstr>PowerPoint Presentation</vt:lpstr>
      <vt:lpstr>გზშ-ს ანგარიშის განხილვიდან ამოღებული გარემოზე ზემოქმედების სახეები </vt:lpstr>
      <vt:lpstr>გარემოზე შესაძლო ზემოქმედების აღწერა და შემარბილებელი ღონისძიებები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qetevan jincharadze</dc:creator>
  <cp:lastModifiedBy>User</cp:lastModifiedBy>
  <cp:revision>403</cp:revision>
  <dcterms:created xsi:type="dcterms:W3CDTF">2019-01-23T06:48:49Z</dcterms:created>
  <dcterms:modified xsi:type="dcterms:W3CDTF">2020-03-30T12:19:40Z</dcterms:modified>
</cp:coreProperties>
</file>